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9144000"/>
  <p:notesSz cx="7010400" cy="9296400"/>
  <p:embeddedFontLst>
    <p:embeddedFont>
      <p:font typeface="Helvetica Neue"/>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iJFDnsmhgg7qjERwmn112SLA+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HelveticaNeue-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HelveticaNeue-italic.fntdata"/><Relationship Id="rId16" Type="http://schemas.openxmlformats.org/officeDocument/2006/relationships/slide" Target="slides/slide12.xml"/><Relationship Id="rId38" Type="http://schemas.openxmlformats.org/officeDocument/2006/relationships/font" Target="fonts/HelveticaNeue-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0" name="Google Shape;90;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0: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Conclusion: The customer is buying multiples of the same style</a:t>
            </a:r>
            <a:endParaRPr/>
          </a:p>
        </p:txBody>
      </p:sp>
      <p:sp>
        <p:nvSpPr>
          <p:cNvPr id="179" name="Google Shape;179;p10: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1: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6" name="Google Shape;196;p11: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2: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Based on the subclass market basket recap, the customer is outfitting tops and bottoms within TekGear</a:t>
            </a:r>
            <a:endParaRPr/>
          </a:p>
        </p:txBody>
      </p:sp>
      <p:sp>
        <p:nvSpPr>
          <p:cNvPr id="206" name="Google Shape;206;p12: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3: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Pictures are in order of rankings</a:t>
            </a:r>
            <a:endParaRPr/>
          </a:p>
        </p:txBody>
      </p:sp>
      <p:sp>
        <p:nvSpPr>
          <p:cNvPr id="220" name="Google Shape;220;p1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4: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Pictures are in order of rankings</a:t>
            </a:r>
            <a:endParaRPr/>
          </a:p>
        </p:txBody>
      </p:sp>
      <p:sp>
        <p:nvSpPr>
          <p:cNvPr id="237" name="Google Shape;237;p14: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5: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1" name="Google Shape;251;p15: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6: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The reviews under 4 stars: Tricot Pants and B&amp;T styles</a:t>
            </a:r>
            <a:endParaRPr/>
          </a:p>
        </p:txBody>
      </p:sp>
      <p:sp>
        <p:nvSpPr>
          <p:cNvPr id="263" name="Google Shape;263;p16: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7: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Pictures are in order of rankings</a:t>
            </a:r>
            <a:endParaRPr/>
          </a:p>
        </p:txBody>
      </p:sp>
      <p:sp>
        <p:nvSpPr>
          <p:cNvPr id="272" name="Google Shape;272;p17: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8: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Pictures are in order of rankings</a:t>
            </a:r>
            <a:endParaRPr/>
          </a:p>
        </p:txBody>
      </p:sp>
      <p:sp>
        <p:nvSpPr>
          <p:cNvPr id="292" name="Google Shape;292;p18: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9: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adding at the end of April</a:t>
            </a:r>
            <a:endParaRPr/>
          </a:p>
        </p:txBody>
      </p:sp>
      <p:sp>
        <p:nvSpPr>
          <p:cNvPr id="308" name="Google Shape;308;p19: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100"/>
              <a:buFont typeface="Arial"/>
              <a:buNone/>
            </a:pPr>
            <a:r>
              <a:rPr lang="en-US" sz="1400">
                <a:latin typeface="Helvetica Neue"/>
                <a:ea typeface="Helvetica Neue"/>
                <a:cs typeface="Helvetica Neue"/>
                <a:sym typeface="Helvetica Neue"/>
              </a:rPr>
              <a:t>For reference: </a:t>
            </a:r>
            <a:endParaRPr b="1">
              <a:solidFill>
                <a:srgbClr val="C00000"/>
              </a:solidFill>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700">
                <a:solidFill>
                  <a:srgbClr val="C00000"/>
                </a:solidFill>
                <a:latin typeface="Arial"/>
                <a:ea typeface="Arial"/>
                <a:cs typeface="Arial"/>
                <a:sym typeface="Arial"/>
              </a:rPr>
              <a:t> </a:t>
            </a:r>
            <a:r>
              <a:rPr b="1" lang="en-US" sz="1150">
                <a:latin typeface="Arial"/>
                <a:ea typeface="Arial"/>
                <a:cs typeface="Arial"/>
                <a:sym typeface="Arial"/>
              </a:rPr>
              <a:t>% of Shared Transactions</a:t>
            </a:r>
            <a:r>
              <a:rPr lang="en-US" sz="1150">
                <a:latin typeface="Arial"/>
                <a:ea typeface="Arial"/>
                <a:cs typeface="Arial"/>
                <a:sym typeface="Arial"/>
              </a:rPr>
              <a:t>: The percent of Selected Product Transactions that also includes the Attached Product in the same basket</a:t>
            </a:r>
            <a:endParaRPr b="1" sz="1150">
              <a:solidFill>
                <a:srgbClr val="C00000"/>
              </a:solidFill>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700">
                <a:solidFill>
                  <a:srgbClr val="C00000"/>
                </a:solidFill>
                <a:latin typeface="Arial"/>
                <a:ea typeface="Arial"/>
                <a:cs typeface="Arial"/>
                <a:sym typeface="Arial"/>
              </a:rPr>
              <a:t> </a:t>
            </a:r>
            <a:r>
              <a:rPr b="1" lang="en-US" sz="1150">
                <a:latin typeface="Arial"/>
                <a:ea typeface="Arial"/>
                <a:cs typeface="Arial"/>
                <a:sym typeface="Arial"/>
              </a:rPr>
              <a:t>Affinity Index</a:t>
            </a:r>
            <a:r>
              <a:rPr lang="en-US" sz="1150">
                <a:latin typeface="Arial"/>
                <a:ea typeface="Arial"/>
                <a:cs typeface="Arial"/>
                <a:sym typeface="Arial"/>
              </a:rPr>
              <a:t> – Shows the relative importance of the Selected Product to the Attached Product across transactions</a:t>
            </a:r>
            <a:endParaRPr b="1" sz="1150">
              <a:solidFill>
                <a:srgbClr val="C00000"/>
              </a:solidFill>
              <a:latin typeface="Arial"/>
              <a:ea typeface="Arial"/>
              <a:cs typeface="Arial"/>
              <a:sym typeface="Arial"/>
            </a:endParaRPr>
          </a:p>
          <a:p>
            <a:pPr indent="-317500" lvl="1" marL="914400" rtl="0" algn="l">
              <a:lnSpc>
                <a:spcPct val="100000"/>
              </a:lnSpc>
              <a:spcBef>
                <a:spcPts val="0"/>
              </a:spcBef>
              <a:spcAft>
                <a:spcPts val="0"/>
              </a:spcAft>
              <a:buClr>
                <a:schemeClr val="dk1"/>
              </a:buClr>
              <a:buSzPts val="1400"/>
              <a:buChar char="○"/>
            </a:pPr>
            <a:r>
              <a:rPr lang="en-US" sz="1150">
                <a:latin typeface="Arial"/>
                <a:ea typeface="Arial"/>
                <a:cs typeface="Arial"/>
                <a:sym typeface="Arial"/>
              </a:rPr>
              <a:t>A number </a:t>
            </a:r>
            <a:r>
              <a:rPr b="1" lang="en-US" sz="1150">
                <a:latin typeface="Arial"/>
                <a:ea typeface="Arial"/>
                <a:cs typeface="Arial"/>
                <a:sym typeface="Arial"/>
              </a:rPr>
              <a:t>below</a:t>
            </a:r>
            <a:r>
              <a:rPr lang="en-US" sz="1150">
                <a:latin typeface="Arial"/>
                <a:ea typeface="Arial"/>
                <a:cs typeface="Arial"/>
                <a:sym typeface="Arial"/>
              </a:rPr>
              <a:t> 100 means the customer is less likely to purchase the Attached Product with the Selected Product. They are more likely to purchase the Attached Product in a separate transaction rather than purchase it at the same time as the Selected Product</a:t>
            </a:r>
            <a:endParaRPr sz="1150">
              <a:latin typeface="Arial"/>
              <a:ea typeface="Arial"/>
              <a:cs typeface="Arial"/>
              <a:sym typeface="Arial"/>
            </a:endParaRPr>
          </a:p>
          <a:p>
            <a:pPr indent="-317500" lvl="1" marL="914400" rtl="0" algn="l">
              <a:lnSpc>
                <a:spcPct val="100000"/>
              </a:lnSpc>
              <a:spcBef>
                <a:spcPts val="0"/>
              </a:spcBef>
              <a:spcAft>
                <a:spcPts val="0"/>
              </a:spcAft>
              <a:buClr>
                <a:schemeClr val="dk1"/>
              </a:buClr>
              <a:buSzPts val="1400"/>
              <a:buChar char="○"/>
            </a:pPr>
            <a:r>
              <a:rPr lang="en-US" sz="1150">
                <a:latin typeface="Arial"/>
                <a:ea typeface="Arial"/>
                <a:cs typeface="Arial"/>
                <a:sym typeface="Arial"/>
              </a:rPr>
              <a:t>A number </a:t>
            </a:r>
            <a:r>
              <a:rPr b="1" lang="en-US" sz="1150">
                <a:latin typeface="Arial"/>
                <a:ea typeface="Arial"/>
                <a:cs typeface="Arial"/>
                <a:sym typeface="Arial"/>
              </a:rPr>
              <a:t>above</a:t>
            </a:r>
            <a:r>
              <a:rPr lang="en-US" sz="1150">
                <a:latin typeface="Arial"/>
                <a:ea typeface="Arial"/>
                <a:cs typeface="Arial"/>
                <a:sym typeface="Arial"/>
              </a:rPr>
              <a:t> 100 means the customer is more likely to purchase the Attached Product in the same transaction as the Selected Product. They are more likely to purchase the Attached Product and Selected Product in the same transaction</a:t>
            </a:r>
            <a:endParaRPr/>
          </a:p>
        </p:txBody>
      </p:sp>
      <p:sp>
        <p:nvSpPr>
          <p:cNvPr id="97" name="Google Shape;97;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0: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adding at the end of April</a:t>
            </a:r>
            <a:endParaRPr/>
          </a:p>
        </p:txBody>
      </p:sp>
      <p:sp>
        <p:nvSpPr>
          <p:cNvPr id="316" name="Google Shape;316;p20: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1: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Pictures are in order of rankings</a:t>
            </a:r>
            <a:endParaRPr/>
          </a:p>
        </p:txBody>
      </p:sp>
      <p:sp>
        <p:nvSpPr>
          <p:cNvPr id="324" name="Google Shape;324;p21: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2: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Pictures are in order of rankings</a:t>
            </a:r>
            <a:endParaRPr/>
          </a:p>
        </p:txBody>
      </p:sp>
      <p:sp>
        <p:nvSpPr>
          <p:cNvPr id="340" name="Google Shape;340;p22: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23: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5" name="Google Shape;355;p2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4: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The reviews under 4 stars: Tricot Pants (bad fitting waistband) and FZ Colorblock hoodie</a:t>
            </a:r>
            <a:endParaRPr/>
          </a:p>
          <a:p>
            <a:pPr indent="0" lvl="0" marL="0" rtl="0" algn="l">
              <a:lnSpc>
                <a:spcPct val="100000"/>
              </a:lnSpc>
              <a:spcBef>
                <a:spcPts val="0"/>
              </a:spcBef>
              <a:spcAft>
                <a:spcPts val="0"/>
              </a:spcAft>
              <a:buSzPts val="1400"/>
              <a:buNone/>
            </a:pPr>
            <a:r>
              <a:t/>
            </a:r>
            <a:endParaRPr/>
          </a:p>
        </p:txBody>
      </p:sp>
      <p:sp>
        <p:nvSpPr>
          <p:cNvPr id="367" name="Google Shape;367;p24: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5: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6" name="Google Shape;376;p25: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6: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95" name="Google Shape;395;p26: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9: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9: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10" name="Google Shape;410;p29: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0: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17" name="Google Shape;417;p30: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31: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24" name="Google Shape;424;p31: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100"/>
              <a:buFont typeface="Arial"/>
              <a:buNone/>
            </a:pPr>
            <a:r>
              <a:rPr lang="en-US" sz="1400">
                <a:latin typeface="Helvetica Neue"/>
                <a:ea typeface="Helvetica Neue"/>
                <a:cs typeface="Helvetica Neue"/>
                <a:sym typeface="Helvetica Neue"/>
              </a:rPr>
              <a:t>For reference: </a:t>
            </a:r>
            <a:endParaRPr b="1">
              <a:solidFill>
                <a:srgbClr val="C00000"/>
              </a:solidFill>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700">
                <a:solidFill>
                  <a:srgbClr val="C00000"/>
                </a:solidFill>
                <a:latin typeface="Arial"/>
                <a:ea typeface="Arial"/>
                <a:cs typeface="Arial"/>
                <a:sym typeface="Arial"/>
              </a:rPr>
              <a:t> </a:t>
            </a:r>
            <a:r>
              <a:rPr b="1" lang="en-US" sz="1150">
                <a:latin typeface="Arial"/>
                <a:ea typeface="Arial"/>
                <a:cs typeface="Arial"/>
                <a:sym typeface="Arial"/>
              </a:rPr>
              <a:t>% of Shared Transactions</a:t>
            </a:r>
            <a:r>
              <a:rPr lang="en-US" sz="1150">
                <a:latin typeface="Arial"/>
                <a:ea typeface="Arial"/>
                <a:cs typeface="Arial"/>
                <a:sym typeface="Arial"/>
              </a:rPr>
              <a:t>: The percent of Selected Product Transactions that also includes the Attached Product in the same basket</a:t>
            </a:r>
            <a:endParaRPr b="1" sz="1150">
              <a:solidFill>
                <a:srgbClr val="C00000"/>
              </a:solidFill>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700">
                <a:solidFill>
                  <a:srgbClr val="C00000"/>
                </a:solidFill>
                <a:latin typeface="Arial"/>
                <a:ea typeface="Arial"/>
                <a:cs typeface="Arial"/>
                <a:sym typeface="Arial"/>
              </a:rPr>
              <a:t> </a:t>
            </a:r>
            <a:r>
              <a:rPr b="1" lang="en-US" sz="1150">
                <a:latin typeface="Arial"/>
                <a:ea typeface="Arial"/>
                <a:cs typeface="Arial"/>
                <a:sym typeface="Arial"/>
              </a:rPr>
              <a:t>Affinity Index</a:t>
            </a:r>
            <a:r>
              <a:rPr lang="en-US" sz="1150">
                <a:latin typeface="Arial"/>
                <a:ea typeface="Arial"/>
                <a:cs typeface="Arial"/>
                <a:sym typeface="Arial"/>
              </a:rPr>
              <a:t> – Shows the relative importance of the Selected Product to the Attached Product across transactions</a:t>
            </a:r>
            <a:endParaRPr b="1" sz="1150">
              <a:solidFill>
                <a:srgbClr val="C00000"/>
              </a:solidFill>
              <a:latin typeface="Arial"/>
              <a:ea typeface="Arial"/>
              <a:cs typeface="Arial"/>
              <a:sym typeface="Arial"/>
            </a:endParaRPr>
          </a:p>
          <a:p>
            <a:pPr indent="-317500" lvl="1" marL="914400" rtl="0" algn="l">
              <a:lnSpc>
                <a:spcPct val="100000"/>
              </a:lnSpc>
              <a:spcBef>
                <a:spcPts val="0"/>
              </a:spcBef>
              <a:spcAft>
                <a:spcPts val="0"/>
              </a:spcAft>
              <a:buClr>
                <a:schemeClr val="dk1"/>
              </a:buClr>
              <a:buSzPts val="1400"/>
              <a:buChar char="○"/>
            </a:pPr>
            <a:r>
              <a:rPr lang="en-US" sz="1150">
                <a:latin typeface="Arial"/>
                <a:ea typeface="Arial"/>
                <a:cs typeface="Arial"/>
                <a:sym typeface="Arial"/>
              </a:rPr>
              <a:t>A number </a:t>
            </a:r>
            <a:r>
              <a:rPr b="1" lang="en-US" sz="1150">
                <a:latin typeface="Arial"/>
                <a:ea typeface="Arial"/>
                <a:cs typeface="Arial"/>
                <a:sym typeface="Arial"/>
              </a:rPr>
              <a:t>below</a:t>
            </a:r>
            <a:r>
              <a:rPr lang="en-US" sz="1150">
                <a:latin typeface="Arial"/>
                <a:ea typeface="Arial"/>
                <a:cs typeface="Arial"/>
                <a:sym typeface="Arial"/>
              </a:rPr>
              <a:t> 100 means the customer is less likely to purchase the Attached Product with the Selected Product. They are more likely to purchase the Attached Product in a separate transaction rather than purchase it at the same time as the Selected Product</a:t>
            </a:r>
            <a:endParaRPr sz="1150">
              <a:latin typeface="Arial"/>
              <a:ea typeface="Arial"/>
              <a:cs typeface="Arial"/>
              <a:sym typeface="Arial"/>
            </a:endParaRPr>
          </a:p>
          <a:p>
            <a:pPr indent="-317500" lvl="1" marL="914400" rtl="0" algn="l">
              <a:lnSpc>
                <a:spcPct val="100000"/>
              </a:lnSpc>
              <a:spcBef>
                <a:spcPts val="0"/>
              </a:spcBef>
              <a:spcAft>
                <a:spcPts val="0"/>
              </a:spcAft>
              <a:buClr>
                <a:schemeClr val="dk1"/>
              </a:buClr>
              <a:buSzPts val="1400"/>
              <a:buChar char="○"/>
            </a:pPr>
            <a:r>
              <a:rPr lang="en-US" sz="1150">
                <a:latin typeface="Arial"/>
                <a:ea typeface="Arial"/>
                <a:cs typeface="Arial"/>
                <a:sym typeface="Arial"/>
              </a:rPr>
              <a:t>A number </a:t>
            </a:r>
            <a:r>
              <a:rPr b="1" lang="en-US" sz="1150">
                <a:latin typeface="Arial"/>
                <a:ea typeface="Arial"/>
                <a:cs typeface="Arial"/>
                <a:sym typeface="Arial"/>
              </a:rPr>
              <a:t>above</a:t>
            </a:r>
            <a:r>
              <a:rPr lang="en-US" sz="1150">
                <a:latin typeface="Arial"/>
                <a:ea typeface="Arial"/>
                <a:cs typeface="Arial"/>
                <a:sym typeface="Arial"/>
              </a:rPr>
              <a:t> 100 means the customer is more likely to purchase the Attached Product in the same transaction as the Selected Product. They are more likely to purchase the Attached Product and Selected Product in the same transaction</a:t>
            </a:r>
            <a:endParaRPr/>
          </a:p>
        </p:txBody>
      </p:sp>
      <p:sp>
        <p:nvSpPr>
          <p:cNvPr id="106" name="Google Shape;106;p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32: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31" name="Google Shape;431;p32: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33: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0" name="Google Shape;440;p3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34: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8" name="Google Shape;448;p34: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Brand Market Baskets with National brands as the selected product</a:t>
            </a:r>
            <a:endParaRPr/>
          </a:p>
        </p:txBody>
      </p:sp>
      <p:sp>
        <p:nvSpPr>
          <p:cNvPr id="114" name="Google Shape;114;p4: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Conclusion: The customer is buying multiples of the same style</a:t>
            </a:r>
            <a:endParaRPr/>
          </a:p>
        </p:txBody>
      </p:sp>
      <p:sp>
        <p:nvSpPr>
          <p:cNvPr id="123" name="Google Shape;123;p5: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Based on the subclass market basket recap, the customer is outfitting tops and bottoms within TekGear</a:t>
            </a:r>
            <a:endParaRPr/>
          </a:p>
        </p:txBody>
      </p:sp>
      <p:sp>
        <p:nvSpPr>
          <p:cNvPr id="140" name="Google Shape;140;p6: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7: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100"/>
              <a:buFont typeface="Arial"/>
              <a:buNone/>
            </a:pPr>
            <a:r>
              <a:rPr lang="en-US" sz="1400">
                <a:latin typeface="Helvetica Neue"/>
                <a:ea typeface="Helvetica Neue"/>
                <a:cs typeface="Helvetica Neue"/>
                <a:sym typeface="Helvetica Neue"/>
              </a:rPr>
              <a:t>For reference: </a:t>
            </a:r>
            <a:endParaRPr b="1">
              <a:solidFill>
                <a:srgbClr val="C00000"/>
              </a:solidFill>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700">
                <a:solidFill>
                  <a:srgbClr val="C00000"/>
                </a:solidFill>
                <a:latin typeface="Arial"/>
                <a:ea typeface="Arial"/>
                <a:cs typeface="Arial"/>
                <a:sym typeface="Arial"/>
              </a:rPr>
              <a:t> </a:t>
            </a:r>
            <a:r>
              <a:rPr b="1" lang="en-US" sz="1150">
                <a:latin typeface="Arial"/>
                <a:ea typeface="Arial"/>
                <a:cs typeface="Arial"/>
                <a:sym typeface="Arial"/>
              </a:rPr>
              <a:t>% of Shared Transactions</a:t>
            </a:r>
            <a:r>
              <a:rPr lang="en-US" sz="1150">
                <a:latin typeface="Arial"/>
                <a:ea typeface="Arial"/>
                <a:cs typeface="Arial"/>
                <a:sym typeface="Arial"/>
              </a:rPr>
              <a:t>: The percent of Selected Product Transactions that also includes the Attached Product in the same basket</a:t>
            </a:r>
            <a:endParaRPr b="1" sz="1150">
              <a:solidFill>
                <a:srgbClr val="C00000"/>
              </a:solidFill>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700">
                <a:solidFill>
                  <a:srgbClr val="C00000"/>
                </a:solidFill>
                <a:latin typeface="Arial"/>
                <a:ea typeface="Arial"/>
                <a:cs typeface="Arial"/>
                <a:sym typeface="Arial"/>
              </a:rPr>
              <a:t> </a:t>
            </a:r>
            <a:r>
              <a:rPr b="1" lang="en-US" sz="1150">
                <a:latin typeface="Arial"/>
                <a:ea typeface="Arial"/>
                <a:cs typeface="Arial"/>
                <a:sym typeface="Arial"/>
              </a:rPr>
              <a:t>Affinity Index</a:t>
            </a:r>
            <a:r>
              <a:rPr lang="en-US" sz="1150">
                <a:latin typeface="Arial"/>
                <a:ea typeface="Arial"/>
                <a:cs typeface="Arial"/>
                <a:sym typeface="Arial"/>
              </a:rPr>
              <a:t> – Shows the relative importance of the Selected Product to the Attached Product across transactions</a:t>
            </a:r>
            <a:endParaRPr b="1" sz="1150">
              <a:solidFill>
                <a:srgbClr val="C00000"/>
              </a:solidFill>
              <a:latin typeface="Arial"/>
              <a:ea typeface="Arial"/>
              <a:cs typeface="Arial"/>
              <a:sym typeface="Arial"/>
            </a:endParaRPr>
          </a:p>
          <a:p>
            <a:pPr indent="-317500" lvl="1" marL="914400" rtl="0" algn="l">
              <a:lnSpc>
                <a:spcPct val="100000"/>
              </a:lnSpc>
              <a:spcBef>
                <a:spcPts val="0"/>
              </a:spcBef>
              <a:spcAft>
                <a:spcPts val="0"/>
              </a:spcAft>
              <a:buClr>
                <a:schemeClr val="dk1"/>
              </a:buClr>
              <a:buSzPts val="1400"/>
              <a:buChar char="○"/>
            </a:pPr>
            <a:r>
              <a:rPr lang="en-US" sz="1150">
                <a:latin typeface="Arial"/>
                <a:ea typeface="Arial"/>
                <a:cs typeface="Arial"/>
                <a:sym typeface="Arial"/>
              </a:rPr>
              <a:t>A number </a:t>
            </a:r>
            <a:r>
              <a:rPr b="1" lang="en-US" sz="1150">
                <a:latin typeface="Arial"/>
                <a:ea typeface="Arial"/>
                <a:cs typeface="Arial"/>
                <a:sym typeface="Arial"/>
              </a:rPr>
              <a:t>below</a:t>
            </a:r>
            <a:r>
              <a:rPr lang="en-US" sz="1150">
                <a:latin typeface="Arial"/>
                <a:ea typeface="Arial"/>
                <a:cs typeface="Arial"/>
                <a:sym typeface="Arial"/>
              </a:rPr>
              <a:t> 100 means the customer is less likely to purchase the Attached Product with the Selected Product. They are more likely to purchase the Attached Product in a separate transaction rather than purchase it at the same time as the Selected Product</a:t>
            </a:r>
            <a:endParaRPr sz="1150">
              <a:latin typeface="Arial"/>
              <a:ea typeface="Arial"/>
              <a:cs typeface="Arial"/>
              <a:sym typeface="Arial"/>
            </a:endParaRPr>
          </a:p>
          <a:p>
            <a:pPr indent="-317500" lvl="1" marL="914400" rtl="0" algn="l">
              <a:lnSpc>
                <a:spcPct val="100000"/>
              </a:lnSpc>
              <a:spcBef>
                <a:spcPts val="0"/>
              </a:spcBef>
              <a:spcAft>
                <a:spcPts val="0"/>
              </a:spcAft>
              <a:buClr>
                <a:schemeClr val="dk1"/>
              </a:buClr>
              <a:buSzPts val="1400"/>
              <a:buChar char="○"/>
            </a:pPr>
            <a:r>
              <a:rPr lang="en-US" sz="1150">
                <a:latin typeface="Arial"/>
                <a:ea typeface="Arial"/>
                <a:cs typeface="Arial"/>
                <a:sym typeface="Arial"/>
              </a:rPr>
              <a:t>A number </a:t>
            </a:r>
            <a:r>
              <a:rPr b="1" lang="en-US" sz="1150">
                <a:latin typeface="Arial"/>
                <a:ea typeface="Arial"/>
                <a:cs typeface="Arial"/>
                <a:sym typeface="Arial"/>
              </a:rPr>
              <a:t>above</a:t>
            </a:r>
            <a:r>
              <a:rPr lang="en-US" sz="1150">
                <a:latin typeface="Arial"/>
                <a:ea typeface="Arial"/>
                <a:cs typeface="Arial"/>
                <a:sym typeface="Arial"/>
              </a:rPr>
              <a:t> 100 means the customer is more likely to purchase the Attached Product in the same transaction as the Selected Product. They are more likely to purchase the Attached Product and Selected Product in the same transaction</a:t>
            </a:r>
            <a:endParaRPr sz="115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53" name="Google Shape;153;p7: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8: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100"/>
              <a:buFont typeface="Arial"/>
              <a:buNone/>
            </a:pPr>
            <a:r>
              <a:rPr lang="en-US" sz="1400">
                <a:latin typeface="Helvetica Neue"/>
                <a:ea typeface="Helvetica Neue"/>
                <a:cs typeface="Helvetica Neue"/>
                <a:sym typeface="Helvetica Neue"/>
              </a:rPr>
              <a:t>For reference: </a:t>
            </a:r>
            <a:endParaRPr b="1">
              <a:solidFill>
                <a:srgbClr val="C00000"/>
              </a:solidFill>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700">
                <a:solidFill>
                  <a:srgbClr val="C00000"/>
                </a:solidFill>
                <a:latin typeface="Arial"/>
                <a:ea typeface="Arial"/>
                <a:cs typeface="Arial"/>
                <a:sym typeface="Arial"/>
              </a:rPr>
              <a:t> </a:t>
            </a:r>
            <a:r>
              <a:rPr b="1" lang="en-US" sz="1150">
                <a:latin typeface="Arial"/>
                <a:ea typeface="Arial"/>
                <a:cs typeface="Arial"/>
                <a:sym typeface="Arial"/>
              </a:rPr>
              <a:t>% of Shared Transactions</a:t>
            </a:r>
            <a:r>
              <a:rPr lang="en-US" sz="1150">
                <a:latin typeface="Arial"/>
                <a:ea typeface="Arial"/>
                <a:cs typeface="Arial"/>
                <a:sym typeface="Arial"/>
              </a:rPr>
              <a:t>: The percent of Selected Product Transactions that also includes the Attached Product in the same basket</a:t>
            </a:r>
            <a:endParaRPr b="1" sz="1150">
              <a:solidFill>
                <a:srgbClr val="C00000"/>
              </a:solidFill>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700">
                <a:solidFill>
                  <a:srgbClr val="C00000"/>
                </a:solidFill>
                <a:latin typeface="Arial"/>
                <a:ea typeface="Arial"/>
                <a:cs typeface="Arial"/>
                <a:sym typeface="Arial"/>
              </a:rPr>
              <a:t> </a:t>
            </a:r>
            <a:r>
              <a:rPr b="1" lang="en-US" sz="1150">
                <a:latin typeface="Arial"/>
                <a:ea typeface="Arial"/>
                <a:cs typeface="Arial"/>
                <a:sym typeface="Arial"/>
              </a:rPr>
              <a:t>Affinity Index</a:t>
            </a:r>
            <a:r>
              <a:rPr lang="en-US" sz="1150">
                <a:latin typeface="Arial"/>
                <a:ea typeface="Arial"/>
                <a:cs typeface="Arial"/>
                <a:sym typeface="Arial"/>
              </a:rPr>
              <a:t> – Shows the relative importance of the Selected Product to the Attached Product across transactions</a:t>
            </a:r>
            <a:endParaRPr b="1" sz="1150">
              <a:solidFill>
                <a:srgbClr val="C00000"/>
              </a:solidFill>
              <a:latin typeface="Arial"/>
              <a:ea typeface="Arial"/>
              <a:cs typeface="Arial"/>
              <a:sym typeface="Arial"/>
            </a:endParaRPr>
          </a:p>
          <a:p>
            <a:pPr indent="-317500" lvl="1" marL="914400" rtl="0" algn="l">
              <a:lnSpc>
                <a:spcPct val="100000"/>
              </a:lnSpc>
              <a:spcBef>
                <a:spcPts val="0"/>
              </a:spcBef>
              <a:spcAft>
                <a:spcPts val="0"/>
              </a:spcAft>
              <a:buClr>
                <a:schemeClr val="dk1"/>
              </a:buClr>
              <a:buSzPts val="1400"/>
              <a:buChar char="○"/>
            </a:pPr>
            <a:r>
              <a:rPr lang="en-US" sz="1150">
                <a:latin typeface="Arial"/>
                <a:ea typeface="Arial"/>
                <a:cs typeface="Arial"/>
                <a:sym typeface="Arial"/>
              </a:rPr>
              <a:t>A number </a:t>
            </a:r>
            <a:r>
              <a:rPr b="1" lang="en-US" sz="1150">
                <a:latin typeface="Arial"/>
                <a:ea typeface="Arial"/>
                <a:cs typeface="Arial"/>
                <a:sym typeface="Arial"/>
              </a:rPr>
              <a:t>below</a:t>
            </a:r>
            <a:r>
              <a:rPr lang="en-US" sz="1150">
                <a:latin typeface="Arial"/>
                <a:ea typeface="Arial"/>
                <a:cs typeface="Arial"/>
                <a:sym typeface="Arial"/>
              </a:rPr>
              <a:t> 100 means the customer is less likely to purchase the Attached Product with the Selected Product. They are more likely to purchase the Attached Product in a separate transaction rather than purchase it at the same time as the Selected Product</a:t>
            </a:r>
            <a:endParaRPr sz="1150">
              <a:latin typeface="Arial"/>
              <a:ea typeface="Arial"/>
              <a:cs typeface="Arial"/>
              <a:sym typeface="Arial"/>
            </a:endParaRPr>
          </a:p>
          <a:p>
            <a:pPr indent="-317500" lvl="1" marL="914400" rtl="0" algn="l">
              <a:lnSpc>
                <a:spcPct val="100000"/>
              </a:lnSpc>
              <a:spcBef>
                <a:spcPts val="0"/>
              </a:spcBef>
              <a:spcAft>
                <a:spcPts val="0"/>
              </a:spcAft>
              <a:buClr>
                <a:schemeClr val="dk1"/>
              </a:buClr>
              <a:buSzPts val="1400"/>
              <a:buChar char="○"/>
            </a:pPr>
            <a:r>
              <a:rPr lang="en-US" sz="1150">
                <a:latin typeface="Arial"/>
                <a:ea typeface="Arial"/>
                <a:cs typeface="Arial"/>
                <a:sym typeface="Arial"/>
              </a:rPr>
              <a:t>A number </a:t>
            </a:r>
            <a:r>
              <a:rPr b="1" lang="en-US" sz="1150">
                <a:latin typeface="Arial"/>
                <a:ea typeface="Arial"/>
                <a:cs typeface="Arial"/>
                <a:sym typeface="Arial"/>
              </a:rPr>
              <a:t>above</a:t>
            </a:r>
            <a:r>
              <a:rPr lang="en-US" sz="1150">
                <a:latin typeface="Arial"/>
                <a:ea typeface="Arial"/>
                <a:cs typeface="Arial"/>
                <a:sym typeface="Arial"/>
              </a:rPr>
              <a:t> 100 means the customer is more likely to purchase the Attached Product in the same transaction as the Selected Product. They are more likely to purchase the Attached Product and Selected Product in the same transaction</a:t>
            </a:r>
            <a:endParaRPr/>
          </a:p>
        </p:txBody>
      </p:sp>
      <p:sp>
        <p:nvSpPr>
          <p:cNvPr id="162" name="Google Shape;162;p8: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9: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Brand Market Baskets with National brands as the selected product</a:t>
            </a:r>
            <a:endParaRPr/>
          </a:p>
        </p:txBody>
      </p:sp>
      <p:sp>
        <p:nvSpPr>
          <p:cNvPr id="170" name="Google Shape;170;p9: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6"/>
          <p:cNvSpPr txBox="1"/>
          <p:nvPr>
            <p:ph type="ctrTitle"/>
          </p:nvPr>
        </p:nvSpPr>
        <p:spPr>
          <a:xfrm>
            <a:off x="685800" y="2130434"/>
            <a:ext cx="7772400" cy="14700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1400"/>
              <a:buFont typeface="Helvetica Neue"/>
              <a:buNone/>
              <a:defRPr b="0" i="0" sz="4400" u="none" cap="none" strike="noStrike">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9" name="Google Shape;19;p36"/>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chemeClr val="accent6"/>
              </a:buClr>
              <a:buSzPts val="3200"/>
              <a:buFont typeface="Arial"/>
              <a:buNone/>
              <a:defRPr b="0" i="0" sz="3200" u="none" cap="none" strike="noStrike">
                <a:solidFill>
                  <a:schemeClr val="lt1"/>
                </a:solidFill>
                <a:latin typeface="Helvetica Neue"/>
                <a:ea typeface="Helvetica Neue"/>
                <a:cs typeface="Helvetica Neue"/>
                <a:sym typeface="Helvetica Neue"/>
              </a:defRPr>
            </a:lvl1pPr>
            <a:lvl2pPr lvl="1" marR="0" algn="ctr">
              <a:lnSpc>
                <a:spcPct val="100000"/>
              </a:lnSpc>
              <a:spcBef>
                <a:spcPts val="560"/>
              </a:spcBef>
              <a:spcAft>
                <a:spcPts val="0"/>
              </a:spcAft>
              <a:buClr>
                <a:schemeClr val="accent3"/>
              </a:buClr>
              <a:buSzPts val="2800"/>
              <a:buFont typeface="Arial"/>
              <a:buNone/>
              <a:defRPr b="0" i="0" sz="2800" u="none" cap="none" strike="noStrike">
                <a:solidFill>
                  <a:srgbClr val="888888"/>
                </a:solidFill>
                <a:latin typeface="Helvetica Neue"/>
                <a:ea typeface="Helvetica Neue"/>
                <a:cs typeface="Helvetica Neue"/>
                <a:sym typeface="Helvetica Neue"/>
              </a:defRPr>
            </a:lvl2pPr>
            <a:lvl3pPr lvl="2" marR="0" algn="ctr">
              <a:lnSpc>
                <a:spcPct val="100000"/>
              </a:lnSpc>
              <a:spcBef>
                <a:spcPts val="480"/>
              </a:spcBef>
              <a:spcAft>
                <a:spcPts val="0"/>
              </a:spcAft>
              <a:buClr>
                <a:schemeClr val="dk2"/>
              </a:buClr>
              <a:buSzPts val="2400"/>
              <a:buFont typeface="Arial"/>
              <a:buNone/>
              <a:defRPr b="0" i="0" sz="2400" u="none" cap="none" strike="noStrike">
                <a:solidFill>
                  <a:srgbClr val="888888"/>
                </a:solidFill>
                <a:latin typeface="Helvetica Neue"/>
                <a:ea typeface="Helvetica Neue"/>
                <a:cs typeface="Helvetica Neue"/>
                <a:sym typeface="Helvetica Neue"/>
              </a:defRPr>
            </a:lvl3pPr>
            <a:lvl4pPr lvl="3" marR="0" algn="ctr">
              <a:lnSpc>
                <a:spcPct val="100000"/>
              </a:lnSpc>
              <a:spcBef>
                <a:spcPts val="400"/>
              </a:spcBef>
              <a:spcAft>
                <a:spcPts val="0"/>
              </a:spcAft>
              <a:buClr>
                <a:schemeClr val="accent5"/>
              </a:buClr>
              <a:buSzPts val="2000"/>
              <a:buFont typeface="Arial"/>
              <a:buNone/>
              <a:defRPr b="0" i="0" sz="2000" u="none" cap="none" strike="noStrike">
                <a:solidFill>
                  <a:srgbClr val="888888"/>
                </a:solidFill>
                <a:latin typeface="Helvetica Neue"/>
                <a:ea typeface="Helvetica Neue"/>
                <a:cs typeface="Helvetica Neue"/>
                <a:sym typeface="Helvetica Neue"/>
              </a:defRPr>
            </a:lvl4pPr>
            <a:lvl5pPr lvl="4" marR="0" algn="ctr">
              <a:lnSpc>
                <a:spcPct val="100000"/>
              </a:lnSpc>
              <a:spcBef>
                <a:spcPts val="400"/>
              </a:spcBef>
              <a:spcAft>
                <a:spcPts val="0"/>
              </a:spcAft>
              <a:buClr>
                <a:schemeClr val="accent2"/>
              </a:buClr>
              <a:buSzPts val="2000"/>
              <a:buFont typeface="Arial"/>
              <a:buNone/>
              <a:defRPr b="0" i="0" sz="2000" u="none" cap="none" strike="noStrike">
                <a:solidFill>
                  <a:srgbClr val="888888"/>
                </a:solidFill>
                <a:latin typeface="Helvetica Neue"/>
                <a:ea typeface="Helvetica Neue"/>
                <a:cs typeface="Helvetica Neue"/>
                <a:sym typeface="Helvetica Neue"/>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0" name="Google Shape;20;p36"/>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6"/>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TerritoryMeeting_16x9_Preso_v3dl.png" id="23" name="Google Shape;23;p36"/>
          <p:cNvPicPr preferRelativeResize="0"/>
          <p:nvPr/>
        </p:nvPicPr>
        <p:blipFill rotWithShape="1">
          <a:blip r:embed="rId2">
            <a:alphaModFix/>
          </a:blip>
          <a:srcRect b="0" l="0" r="0" t="0"/>
          <a:stretch/>
        </p:blipFill>
        <p:spPr>
          <a:xfrm>
            <a:off x="-22225" y="-25400"/>
            <a:ext cx="9166225" cy="6883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4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5"/>
              </a:buClr>
              <a:buSzPts val="1400"/>
              <a:buFont typeface="Helvetica Neue"/>
              <a:buNone/>
              <a:defRPr b="0" i="0" sz="4400" u="none" cap="none" strike="noStrike">
                <a:solidFill>
                  <a:schemeClr val="accent5"/>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7" name="Google Shape;77;p45"/>
          <p:cNvSpPr txBox="1"/>
          <p:nvPr>
            <p:ph idx="1" type="body"/>
          </p:nvPr>
        </p:nvSpPr>
        <p:spPr>
          <a:xfrm rot="5400000">
            <a:off x="2309018" y="-251618"/>
            <a:ext cx="4525963"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accent6"/>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algn="l">
              <a:lnSpc>
                <a:spcPct val="100000"/>
              </a:lnSpc>
              <a:spcBef>
                <a:spcPts val="560"/>
              </a:spcBef>
              <a:spcAft>
                <a:spcPts val="0"/>
              </a:spcAft>
              <a:buClr>
                <a:schemeClr val="accent3"/>
              </a:buClr>
              <a:buSzPts val="2800"/>
              <a:buFont typeface="Arial"/>
              <a:buChar char="–"/>
              <a:defRPr b="0" i="0" sz="2800" u="none" cap="none" strike="noStrike">
                <a:solidFill>
                  <a:schemeClr val="dk1"/>
                </a:solidFill>
                <a:latin typeface="Helvetica Neue"/>
                <a:ea typeface="Helvetica Neue"/>
                <a:cs typeface="Helvetica Neue"/>
                <a:sym typeface="Helvetica Neue"/>
              </a:defRPr>
            </a:lvl2pPr>
            <a:lvl3pPr indent="-381000" lvl="2" marL="1371600" marR="0" algn="l">
              <a:lnSpc>
                <a:spcPct val="100000"/>
              </a:lnSpc>
              <a:spcBef>
                <a:spcPts val="480"/>
              </a:spcBef>
              <a:spcAft>
                <a:spcPts val="0"/>
              </a:spcAft>
              <a:buClr>
                <a:schemeClr val="dk2"/>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355600" lvl="3" marL="1828800" marR="0" algn="l">
              <a:lnSpc>
                <a:spcPct val="100000"/>
              </a:lnSpc>
              <a:spcBef>
                <a:spcPts val="400"/>
              </a:spcBef>
              <a:spcAft>
                <a:spcPts val="0"/>
              </a:spcAft>
              <a:buClr>
                <a:schemeClr val="accent5"/>
              </a:buClr>
              <a:buSzPts val="2000"/>
              <a:buFont typeface="Arial"/>
              <a:buChar char="–"/>
              <a:defRPr b="0" i="0" sz="2000" u="none" cap="none" strike="noStrike">
                <a:solidFill>
                  <a:schemeClr val="dk1"/>
                </a:solidFill>
                <a:latin typeface="Helvetica Neue"/>
                <a:ea typeface="Helvetica Neue"/>
                <a:cs typeface="Helvetica Neue"/>
                <a:sym typeface="Helvetica Neue"/>
              </a:defRPr>
            </a:lvl4pPr>
            <a:lvl5pPr indent="-355600" lvl="4" marL="2286000" marR="0" algn="l">
              <a:lnSpc>
                <a:spcPct val="100000"/>
              </a:lnSpc>
              <a:spcBef>
                <a:spcPts val="400"/>
              </a:spcBef>
              <a:spcAft>
                <a:spcPts val="0"/>
              </a:spcAft>
              <a:buClr>
                <a:schemeClr val="accent2"/>
              </a:buClr>
              <a:buSzPts val="2000"/>
              <a:buFont typeface="Arial"/>
              <a:buChar char="»"/>
              <a:defRPr b="0" i="0" sz="2000" u="none" cap="none" strike="noStrike">
                <a:solidFill>
                  <a:schemeClr val="dk1"/>
                </a:solidFill>
                <a:latin typeface="Helvetica Neue"/>
                <a:ea typeface="Helvetica Neue"/>
                <a:cs typeface="Helvetica Neue"/>
                <a:sym typeface="Helvetica Neue"/>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Google Shape;78;p45"/>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45"/>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4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46"/>
          <p:cNvSpPr txBox="1"/>
          <p:nvPr>
            <p:ph type="title"/>
          </p:nvPr>
        </p:nvSpPr>
        <p:spPr>
          <a:xfrm rot="5400000">
            <a:off x="4732337" y="2171703"/>
            <a:ext cx="5851525" cy="20574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5"/>
              </a:buClr>
              <a:buSzPts val="1400"/>
              <a:buFont typeface="Helvetica Neue"/>
              <a:buNone/>
              <a:defRPr b="0" i="0" sz="4400" u="none" cap="none" strike="noStrike">
                <a:solidFill>
                  <a:schemeClr val="accent5"/>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3" name="Google Shape;83;p46"/>
          <p:cNvSpPr txBox="1"/>
          <p:nvPr>
            <p:ph idx="1" type="body"/>
          </p:nvPr>
        </p:nvSpPr>
        <p:spPr>
          <a:xfrm rot="5400000">
            <a:off x="541338" y="190503"/>
            <a:ext cx="5851525"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accent6"/>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algn="l">
              <a:lnSpc>
                <a:spcPct val="100000"/>
              </a:lnSpc>
              <a:spcBef>
                <a:spcPts val="560"/>
              </a:spcBef>
              <a:spcAft>
                <a:spcPts val="0"/>
              </a:spcAft>
              <a:buClr>
                <a:schemeClr val="accent3"/>
              </a:buClr>
              <a:buSzPts val="2800"/>
              <a:buFont typeface="Arial"/>
              <a:buChar char="–"/>
              <a:defRPr b="0" i="0" sz="2800" u="none" cap="none" strike="noStrike">
                <a:solidFill>
                  <a:schemeClr val="dk1"/>
                </a:solidFill>
                <a:latin typeface="Helvetica Neue"/>
                <a:ea typeface="Helvetica Neue"/>
                <a:cs typeface="Helvetica Neue"/>
                <a:sym typeface="Helvetica Neue"/>
              </a:defRPr>
            </a:lvl2pPr>
            <a:lvl3pPr indent="-381000" lvl="2" marL="1371600" marR="0" algn="l">
              <a:lnSpc>
                <a:spcPct val="100000"/>
              </a:lnSpc>
              <a:spcBef>
                <a:spcPts val="480"/>
              </a:spcBef>
              <a:spcAft>
                <a:spcPts val="0"/>
              </a:spcAft>
              <a:buClr>
                <a:schemeClr val="dk2"/>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355600" lvl="3" marL="1828800" marR="0" algn="l">
              <a:lnSpc>
                <a:spcPct val="100000"/>
              </a:lnSpc>
              <a:spcBef>
                <a:spcPts val="400"/>
              </a:spcBef>
              <a:spcAft>
                <a:spcPts val="0"/>
              </a:spcAft>
              <a:buClr>
                <a:schemeClr val="accent5"/>
              </a:buClr>
              <a:buSzPts val="2000"/>
              <a:buFont typeface="Arial"/>
              <a:buChar char="–"/>
              <a:defRPr b="0" i="0" sz="2000" u="none" cap="none" strike="noStrike">
                <a:solidFill>
                  <a:schemeClr val="dk1"/>
                </a:solidFill>
                <a:latin typeface="Helvetica Neue"/>
                <a:ea typeface="Helvetica Neue"/>
                <a:cs typeface="Helvetica Neue"/>
                <a:sym typeface="Helvetica Neue"/>
              </a:defRPr>
            </a:lvl4pPr>
            <a:lvl5pPr indent="-355600" lvl="4" marL="2286000" marR="0" algn="l">
              <a:lnSpc>
                <a:spcPct val="100000"/>
              </a:lnSpc>
              <a:spcBef>
                <a:spcPts val="400"/>
              </a:spcBef>
              <a:spcAft>
                <a:spcPts val="0"/>
              </a:spcAft>
              <a:buClr>
                <a:schemeClr val="accent2"/>
              </a:buClr>
              <a:buSzPts val="2000"/>
              <a:buFont typeface="Arial"/>
              <a:buChar char="»"/>
              <a:defRPr b="0" i="0" sz="2000" u="none" cap="none" strike="noStrike">
                <a:solidFill>
                  <a:schemeClr val="dk1"/>
                </a:solidFill>
                <a:latin typeface="Helvetica Neue"/>
                <a:ea typeface="Helvetica Neue"/>
                <a:cs typeface="Helvetica Neue"/>
                <a:sym typeface="Helvetica Neue"/>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46"/>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46"/>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4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37"/>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7"/>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3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5"/>
              </a:buClr>
              <a:buSzPts val="1400"/>
              <a:buFont typeface="Helvetica Neue"/>
              <a:buNone/>
              <a:defRPr b="0" i="0" sz="4400" u="none" cap="none" strike="noStrike">
                <a:solidFill>
                  <a:schemeClr val="accent5"/>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0" name="Google Shape;30;p38"/>
          <p:cNvSpPr txBox="1"/>
          <p:nvPr>
            <p:ph idx="1" type="body"/>
          </p:nvPr>
        </p:nvSpPr>
        <p:spPr>
          <a:xfrm>
            <a:off x="457200" y="1600201"/>
            <a:ext cx="8229600" cy="452596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accent6"/>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algn="l">
              <a:lnSpc>
                <a:spcPct val="100000"/>
              </a:lnSpc>
              <a:spcBef>
                <a:spcPts val="560"/>
              </a:spcBef>
              <a:spcAft>
                <a:spcPts val="0"/>
              </a:spcAft>
              <a:buClr>
                <a:schemeClr val="accent3"/>
              </a:buClr>
              <a:buSzPts val="2800"/>
              <a:buFont typeface="Arial"/>
              <a:buChar char="–"/>
              <a:defRPr b="0" i="0" sz="2800" u="none" cap="none" strike="noStrike">
                <a:solidFill>
                  <a:schemeClr val="dk1"/>
                </a:solidFill>
                <a:latin typeface="Helvetica Neue"/>
                <a:ea typeface="Helvetica Neue"/>
                <a:cs typeface="Helvetica Neue"/>
                <a:sym typeface="Helvetica Neue"/>
              </a:defRPr>
            </a:lvl2pPr>
            <a:lvl3pPr indent="-381000" lvl="2" marL="1371600" marR="0" algn="l">
              <a:lnSpc>
                <a:spcPct val="100000"/>
              </a:lnSpc>
              <a:spcBef>
                <a:spcPts val="480"/>
              </a:spcBef>
              <a:spcAft>
                <a:spcPts val="0"/>
              </a:spcAft>
              <a:buClr>
                <a:schemeClr val="dk2"/>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355600" lvl="3" marL="1828800" marR="0" algn="l">
              <a:lnSpc>
                <a:spcPct val="100000"/>
              </a:lnSpc>
              <a:spcBef>
                <a:spcPts val="400"/>
              </a:spcBef>
              <a:spcAft>
                <a:spcPts val="0"/>
              </a:spcAft>
              <a:buClr>
                <a:schemeClr val="accent5"/>
              </a:buClr>
              <a:buSzPts val="2000"/>
              <a:buFont typeface="Arial"/>
              <a:buChar char="–"/>
              <a:defRPr b="0" i="0" sz="2000" u="none" cap="none" strike="noStrike">
                <a:solidFill>
                  <a:schemeClr val="dk1"/>
                </a:solidFill>
                <a:latin typeface="Helvetica Neue"/>
                <a:ea typeface="Helvetica Neue"/>
                <a:cs typeface="Helvetica Neue"/>
                <a:sym typeface="Helvetica Neue"/>
              </a:defRPr>
            </a:lvl4pPr>
            <a:lvl5pPr indent="-355600" lvl="4" marL="2286000" marR="0" algn="l">
              <a:lnSpc>
                <a:spcPct val="100000"/>
              </a:lnSpc>
              <a:spcBef>
                <a:spcPts val="400"/>
              </a:spcBef>
              <a:spcAft>
                <a:spcPts val="0"/>
              </a:spcAft>
              <a:buClr>
                <a:schemeClr val="accent2"/>
              </a:buClr>
              <a:buSzPts val="2000"/>
              <a:buFont typeface="Arial"/>
              <a:buChar char="»"/>
              <a:defRPr b="0" i="0" sz="2000" u="none" cap="none" strike="noStrike">
                <a:solidFill>
                  <a:schemeClr val="dk1"/>
                </a:solidFill>
                <a:latin typeface="Helvetica Neue"/>
                <a:ea typeface="Helvetica Neue"/>
                <a:cs typeface="Helvetica Neue"/>
                <a:sym typeface="Helvetica Neue"/>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Google Shape;31;p38"/>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38"/>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3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3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5"/>
              </a:buClr>
              <a:buSzPts val="1400"/>
              <a:buFont typeface="Helvetica Neue"/>
              <a:buNone/>
              <a:defRPr b="0" i="0" sz="4400" u="none" cap="none" strike="noStrike">
                <a:solidFill>
                  <a:schemeClr val="accent5"/>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6" name="Google Shape;36;p39"/>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39"/>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3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40"/>
          <p:cNvSpPr txBox="1"/>
          <p:nvPr>
            <p:ph type="title"/>
          </p:nvPr>
        </p:nvSpPr>
        <p:spPr>
          <a:xfrm>
            <a:off x="722313" y="4406901"/>
            <a:ext cx="7772400" cy="136207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accent5"/>
              </a:buClr>
              <a:buSzPts val="1400"/>
              <a:buFont typeface="Helvetica Neue"/>
              <a:buNone/>
              <a:defRPr b="1" i="0" sz="4000" u="none" cap="none" strike="noStrike">
                <a:solidFill>
                  <a:schemeClr val="accent5"/>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1" name="Google Shape;41;p40"/>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chemeClr val="accent6"/>
              </a:buClr>
              <a:buSzPts val="3200"/>
              <a:buFont typeface="Arial"/>
              <a:buNone/>
              <a:defRPr b="0" i="0" sz="2000" u="none" cap="none" strike="noStrike">
                <a:solidFill>
                  <a:srgbClr val="888888"/>
                </a:solidFill>
                <a:latin typeface="Helvetica Neue"/>
                <a:ea typeface="Helvetica Neue"/>
                <a:cs typeface="Helvetica Neue"/>
                <a:sym typeface="Helvetica Neue"/>
              </a:defRPr>
            </a:lvl1pPr>
            <a:lvl2pPr indent="-228600" lvl="1" marL="914400" marR="0" algn="l">
              <a:lnSpc>
                <a:spcPct val="100000"/>
              </a:lnSpc>
              <a:spcBef>
                <a:spcPts val="360"/>
              </a:spcBef>
              <a:spcAft>
                <a:spcPts val="0"/>
              </a:spcAft>
              <a:buClr>
                <a:schemeClr val="accent3"/>
              </a:buClr>
              <a:buSzPts val="2800"/>
              <a:buFont typeface="Arial"/>
              <a:buNone/>
              <a:defRPr b="0" i="0" sz="1800" u="none" cap="none" strike="noStrike">
                <a:solidFill>
                  <a:srgbClr val="888888"/>
                </a:solidFill>
                <a:latin typeface="Helvetica Neue"/>
                <a:ea typeface="Helvetica Neue"/>
                <a:cs typeface="Helvetica Neue"/>
                <a:sym typeface="Helvetica Neue"/>
              </a:defRPr>
            </a:lvl2pPr>
            <a:lvl3pPr indent="-228600" lvl="2" marL="1371600" marR="0" algn="l">
              <a:lnSpc>
                <a:spcPct val="100000"/>
              </a:lnSpc>
              <a:spcBef>
                <a:spcPts val="320"/>
              </a:spcBef>
              <a:spcAft>
                <a:spcPts val="0"/>
              </a:spcAft>
              <a:buClr>
                <a:schemeClr val="dk2"/>
              </a:buClr>
              <a:buSzPts val="2400"/>
              <a:buFont typeface="Arial"/>
              <a:buNone/>
              <a:defRPr b="0" i="0" sz="1600" u="none" cap="none" strike="noStrike">
                <a:solidFill>
                  <a:srgbClr val="888888"/>
                </a:solidFill>
                <a:latin typeface="Helvetica Neue"/>
                <a:ea typeface="Helvetica Neue"/>
                <a:cs typeface="Helvetica Neue"/>
                <a:sym typeface="Helvetica Neue"/>
              </a:defRPr>
            </a:lvl3pPr>
            <a:lvl4pPr indent="-228600" lvl="3" marL="1828800" marR="0" algn="l">
              <a:lnSpc>
                <a:spcPct val="100000"/>
              </a:lnSpc>
              <a:spcBef>
                <a:spcPts val="280"/>
              </a:spcBef>
              <a:spcAft>
                <a:spcPts val="0"/>
              </a:spcAft>
              <a:buClr>
                <a:schemeClr val="accent5"/>
              </a:buClr>
              <a:buSzPts val="2000"/>
              <a:buFont typeface="Arial"/>
              <a:buNone/>
              <a:defRPr b="0" i="0" sz="1400" u="none" cap="none" strike="noStrike">
                <a:solidFill>
                  <a:srgbClr val="888888"/>
                </a:solidFill>
                <a:latin typeface="Helvetica Neue"/>
                <a:ea typeface="Helvetica Neue"/>
                <a:cs typeface="Helvetica Neue"/>
                <a:sym typeface="Helvetica Neue"/>
              </a:defRPr>
            </a:lvl4pPr>
            <a:lvl5pPr indent="-228600" lvl="4" marL="2286000" marR="0" algn="l">
              <a:lnSpc>
                <a:spcPct val="100000"/>
              </a:lnSpc>
              <a:spcBef>
                <a:spcPts val="280"/>
              </a:spcBef>
              <a:spcAft>
                <a:spcPts val="0"/>
              </a:spcAft>
              <a:buClr>
                <a:schemeClr val="accent2"/>
              </a:buClr>
              <a:buSzPts val="2000"/>
              <a:buFont typeface="Arial"/>
              <a:buNone/>
              <a:defRPr b="0" i="0" sz="1400" u="none" cap="none" strike="noStrike">
                <a:solidFill>
                  <a:srgbClr val="888888"/>
                </a:solidFill>
                <a:latin typeface="Helvetica Neue"/>
                <a:ea typeface="Helvetica Neue"/>
                <a:cs typeface="Helvetica Neue"/>
                <a:sym typeface="Helvetica Neue"/>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42" name="Google Shape;42;p40"/>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40"/>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4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4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5"/>
              </a:buClr>
              <a:buSzPts val="1400"/>
              <a:buFont typeface="Helvetica Neue"/>
              <a:buNone/>
              <a:defRPr b="0" i="0" sz="4400" u="none" cap="none" strike="noStrike">
                <a:solidFill>
                  <a:schemeClr val="accent5"/>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7" name="Google Shape;47;p41"/>
          <p:cNvSpPr txBox="1"/>
          <p:nvPr>
            <p:ph idx="1" type="body"/>
          </p:nvPr>
        </p:nvSpPr>
        <p:spPr>
          <a:xfrm>
            <a:off x="457200" y="1600201"/>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accent6"/>
              </a:buClr>
              <a:buSzPts val="2800"/>
              <a:buFont typeface="Arial"/>
              <a:buChar char="•"/>
              <a:defRPr b="0" i="0" sz="2800" u="none" cap="none" strike="noStrike">
                <a:solidFill>
                  <a:schemeClr val="dk1"/>
                </a:solidFill>
                <a:latin typeface="Helvetica Neue"/>
                <a:ea typeface="Helvetica Neue"/>
                <a:cs typeface="Helvetica Neue"/>
                <a:sym typeface="Helvetica Neue"/>
              </a:defRPr>
            </a:lvl1pPr>
            <a:lvl2pPr indent="-381000" lvl="1" marL="914400" marR="0" algn="l">
              <a:lnSpc>
                <a:spcPct val="100000"/>
              </a:lnSpc>
              <a:spcBef>
                <a:spcPts val="480"/>
              </a:spcBef>
              <a:spcAft>
                <a:spcPts val="0"/>
              </a:spcAft>
              <a:buClr>
                <a:schemeClr val="accent3"/>
              </a:buClr>
              <a:buSzPts val="2400"/>
              <a:buFont typeface="Arial"/>
              <a:buChar char="–"/>
              <a:defRPr b="0" i="0" sz="2400" u="none" cap="none" strike="noStrike">
                <a:solidFill>
                  <a:schemeClr val="dk1"/>
                </a:solidFill>
                <a:latin typeface="Helvetica Neue"/>
                <a:ea typeface="Helvetica Neue"/>
                <a:cs typeface="Helvetica Neue"/>
                <a:sym typeface="Helvetica Neue"/>
              </a:defRPr>
            </a:lvl2pPr>
            <a:lvl3pPr indent="-355600" lvl="2" marL="1371600" marR="0" algn="l">
              <a:lnSpc>
                <a:spcPct val="100000"/>
              </a:lnSpc>
              <a:spcBef>
                <a:spcPts val="400"/>
              </a:spcBef>
              <a:spcAft>
                <a:spcPts val="0"/>
              </a:spcAft>
              <a:buClr>
                <a:schemeClr val="dk2"/>
              </a:buClr>
              <a:buSzPts val="2000"/>
              <a:buFont typeface="Arial"/>
              <a:buChar char="•"/>
              <a:defRPr b="0" i="0" sz="2000" u="none" cap="none" strike="noStrike">
                <a:solidFill>
                  <a:schemeClr val="dk1"/>
                </a:solidFill>
                <a:latin typeface="Helvetica Neue"/>
                <a:ea typeface="Helvetica Neue"/>
                <a:cs typeface="Helvetica Neue"/>
                <a:sym typeface="Helvetica Neue"/>
              </a:defRPr>
            </a:lvl3pPr>
            <a:lvl4pPr indent="-342900" lvl="3" marL="1828800" marR="0" algn="l">
              <a:lnSpc>
                <a:spcPct val="100000"/>
              </a:lnSpc>
              <a:spcBef>
                <a:spcPts val="360"/>
              </a:spcBef>
              <a:spcAft>
                <a:spcPts val="0"/>
              </a:spcAft>
              <a:buClr>
                <a:schemeClr val="accent5"/>
              </a:buClr>
              <a:buSzPts val="1800"/>
              <a:buFont typeface="Arial"/>
              <a:buChar char="–"/>
              <a:defRPr b="0" i="0" sz="1800" u="none" cap="none" strike="noStrike">
                <a:solidFill>
                  <a:schemeClr val="dk1"/>
                </a:solidFill>
                <a:latin typeface="Helvetica Neue"/>
                <a:ea typeface="Helvetica Neue"/>
                <a:cs typeface="Helvetica Neue"/>
                <a:sym typeface="Helvetica Neue"/>
              </a:defRPr>
            </a:lvl4pPr>
            <a:lvl5pPr indent="-342900" lvl="4" marL="2286000" marR="0" algn="l">
              <a:lnSpc>
                <a:spcPct val="100000"/>
              </a:lnSpc>
              <a:spcBef>
                <a:spcPts val="360"/>
              </a:spcBef>
              <a:spcAft>
                <a:spcPts val="0"/>
              </a:spcAft>
              <a:buClr>
                <a:schemeClr val="accent2"/>
              </a:buClr>
              <a:buSzPts val="1800"/>
              <a:buFont typeface="Arial"/>
              <a:buChar char="»"/>
              <a:defRPr b="0" i="0" sz="1800" u="none" cap="none" strike="noStrike">
                <a:solidFill>
                  <a:schemeClr val="dk1"/>
                </a:solidFill>
                <a:latin typeface="Helvetica Neue"/>
                <a:ea typeface="Helvetica Neue"/>
                <a:cs typeface="Helvetica Neue"/>
                <a:sym typeface="Helvetica Neue"/>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41"/>
          <p:cNvSpPr txBox="1"/>
          <p:nvPr>
            <p:ph idx="2" type="body"/>
          </p:nvPr>
        </p:nvSpPr>
        <p:spPr>
          <a:xfrm>
            <a:off x="4648200" y="1600201"/>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accent6"/>
              </a:buClr>
              <a:buSzPts val="2800"/>
              <a:buFont typeface="Arial"/>
              <a:buChar char="•"/>
              <a:defRPr b="0" i="0" sz="2800" u="none" cap="none" strike="noStrike">
                <a:solidFill>
                  <a:schemeClr val="dk1"/>
                </a:solidFill>
                <a:latin typeface="Helvetica Neue"/>
                <a:ea typeface="Helvetica Neue"/>
                <a:cs typeface="Helvetica Neue"/>
                <a:sym typeface="Helvetica Neue"/>
              </a:defRPr>
            </a:lvl1pPr>
            <a:lvl2pPr indent="-381000" lvl="1" marL="914400" marR="0" algn="l">
              <a:lnSpc>
                <a:spcPct val="100000"/>
              </a:lnSpc>
              <a:spcBef>
                <a:spcPts val="480"/>
              </a:spcBef>
              <a:spcAft>
                <a:spcPts val="0"/>
              </a:spcAft>
              <a:buClr>
                <a:schemeClr val="accent3"/>
              </a:buClr>
              <a:buSzPts val="2400"/>
              <a:buFont typeface="Arial"/>
              <a:buChar char="–"/>
              <a:defRPr b="0" i="0" sz="2400" u="none" cap="none" strike="noStrike">
                <a:solidFill>
                  <a:schemeClr val="dk1"/>
                </a:solidFill>
                <a:latin typeface="Helvetica Neue"/>
                <a:ea typeface="Helvetica Neue"/>
                <a:cs typeface="Helvetica Neue"/>
                <a:sym typeface="Helvetica Neue"/>
              </a:defRPr>
            </a:lvl2pPr>
            <a:lvl3pPr indent="-355600" lvl="2" marL="1371600" marR="0" algn="l">
              <a:lnSpc>
                <a:spcPct val="100000"/>
              </a:lnSpc>
              <a:spcBef>
                <a:spcPts val="400"/>
              </a:spcBef>
              <a:spcAft>
                <a:spcPts val="0"/>
              </a:spcAft>
              <a:buClr>
                <a:schemeClr val="dk2"/>
              </a:buClr>
              <a:buSzPts val="2000"/>
              <a:buFont typeface="Arial"/>
              <a:buChar char="•"/>
              <a:defRPr b="0" i="0" sz="2000" u="none" cap="none" strike="noStrike">
                <a:solidFill>
                  <a:schemeClr val="dk1"/>
                </a:solidFill>
                <a:latin typeface="Helvetica Neue"/>
                <a:ea typeface="Helvetica Neue"/>
                <a:cs typeface="Helvetica Neue"/>
                <a:sym typeface="Helvetica Neue"/>
              </a:defRPr>
            </a:lvl3pPr>
            <a:lvl4pPr indent="-342900" lvl="3" marL="1828800" marR="0" algn="l">
              <a:lnSpc>
                <a:spcPct val="100000"/>
              </a:lnSpc>
              <a:spcBef>
                <a:spcPts val="360"/>
              </a:spcBef>
              <a:spcAft>
                <a:spcPts val="0"/>
              </a:spcAft>
              <a:buClr>
                <a:schemeClr val="accent5"/>
              </a:buClr>
              <a:buSzPts val="1800"/>
              <a:buFont typeface="Arial"/>
              <a:buChar char="–"/>
              <a:defRPr b="0" i="0" sz="1800" u="none" cap="none" strike="noStrike">
                <a:solidFill>
                  <a:schemeClr val="dk1"/>
                </a:solidFill>
                <a:latin typeface="Helvetica Neue"/>
                <a:ea typeface="Helvetica Neue"/>
                <a:cs typeface="Helvetica Neue"/>
                <a:sym typeface="Helvetica Neue"/>
              </a:defRPr>
            </a:lvl4pPr>
            <a:lvl5pPr indent="-342900" lvl="4" marL="2286000" marR="0" algn="l">
              <a:lnSpc>
                <a:spcPct val="100000"/>
              </a:lnSpc>
              <a:spcBef>
                <a:spcPts val="360"/>
              </a:spcBef>
              <a:spcAft>
                <a:spcPts val="0"/>
              </a:spcAft>
              <a:buClr>
                <a:schemeClr val="accent2"/>
              </a:buClr>
              <a:buSzPts val="1800"/>
              <a:buFont typeface="Arial"/>
              <a:buChar char="»"/>
              <a:defRPr b="0" i="0" sz="1800" u="none" cap="none" strike="noStrike">
                <a:solidFill>
                  <a:schemeClr val="dk1"/>
                </a:solidFill>
                <a:latin typeface="Helvetica Neue"/>
                <a:ea typeface="Helvetica Neue"/>
                <a:cs typeface="Helvetica Neue"/>
                <a:sym typeface="Helvetica Neue"/>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41"/>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41"/>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4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4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5"/>
              </a:buClr>
              <a:buSzPts val="1400"/>
              <a:buFont typeface="Helvetica Neue"/>
              <a:buNone/>
              <a:defRPr b="0" i="0" sz="4400" u="none" cap="none" strike="noStrike">
                <a:solidFill>
                  <a:schemeClr val="accent5"/>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4" name="Google Shape;54;p42"/>
          <p:cNvSpPr txBox="1"/>
          <p:nvPr>
            <p:ph idx="1" type="body"/>
          </p:nvPr>
        </p:nvSpPr>
        <p:spPr>
          <a:xfrm>
            <a:off x="457200" y="1535113"/>
            <a:ext cx="4040188" cy="639763"/>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accent6"/>
              </a:buClr>
              <a:buSzPts val="3200"/>
              <a:buFont typeface="Arial"/>
              <a:buNone/>
              <a:defRPr b="1" i="0" sz="2400" u="none" cap="none" strike="noStrike">
                <a:solidFill>
                  <a:schemeClr val="dk1"/>
                </a:solidFill>
                <a:latin typeface="Helvetica Neue"/>
                <a:ea typeface="Helvetica Neue"/>
                <a:cs typeface="Helvetica Neue"/>
                <a:sym typeface="Helvetica Neue"/>
              </a:defRPr>
            </a:lvl1pPr>
            <a:lvl2pPr indent="-228600" lvl="1" marL="914400" marR="0" algn="l">
              <a:lnSpc>
                <a:spcPct val="100000"/>
              </a:lnSpc>
              <a:spcBef>
                <a:spcPts val="400"/>
              </a:spcBef>
              <a:spcAft>
                <a:spcPts val="0"/>
              </a:spcAft>
              <a:buClr>
                <a:schemeClr val="accent3"/>
              </a:buClr>
              <a:buSzPts val="2800"/>
              <a:buFont typeface="Arial"/>
              <a:buNone/>
              <a:defRPr b="1" i="0" sz="2000" u="none" cap="none" strike="noStrike">
                <a:solidFill>
                  <a:schemeClr val="dk1"/>
                </a:solidFill>
                <a:latin typeface="Helvetica Neue"/>
                <a:ea typeface="Helvetica Neue"/>
                <a:cs typeface="Helvetica Neue"/>
                <a:sym typeface="Helvetica Neue"/>
              </a:defRPr>
            </a:lvl2pPr>
            <a:lvl3pPr indent="-228600" lvl="2" marL="1371600" marR="0" algn="l">
              <a:lnSpc>
                <a:spcPct val="100000"/>
              </a:lnSpc>
              <a:spcBef>
                <a:spcPts val="360"/>
              </a:spcBef>
              <a:spcAft>
                <a:spcPts val="0"/>
              </a:spcAft>
              <a:buClr>
                <a:schemeClr val="dk2"/>
              </a:buClr>
              <a:buSzPts val="2400"/>
              <a:buFont typeface="Arial"/>
              <a:buNone/>
              <a:defRPr b="1" i="0" sz="1800" u="none" cap="none" strike="noStrike">
                <a:solidFill>
                  <a:schemeClr val="dk1"/>
                </a:solidFill>
                <a:latin typeface="Helvetica Neue"/>
                <a:ea typeface="Helvetica Neue"/>
                <a:cs typeface="Helvetica Neue"/>
                <a:sym typeface="Helvetica Neue"/>
              </a:defRPr>
            </a:lvl3pPr>
            <a:lvl4pPr indent="-228600" lvl="3" marL="1828800" marR="0" algn="l">
              <a:lnSpc>
                <a:spcPct val="100000"/>
              </a:lnSpc>
              <a:spcBef>
                <a:spcPts val="320"/>
              </a:spcBef>
              <a:spcAft>
                <a:spcPts val="0"/>
              </a:spcAft>
              <a:buClr>
                <a:schemeClr val="accent5"/>
              </a:buClr>
              <a:buSzPts val="2000"/>
              <a:buFont typeface="Arial"/>
              <a:buNone/>
              <a:defRPr b="1" i="0" sz="1600" u="none" cap="none" strike="noStrike">
                <a:solidFill>
                  <a:schemeClr val="dk1"/>
                </a:solidFill>
                <a:latin typeface="Helvetica Neue"/>
                <a:ea typeface="Helvetica Neue"/>
                <a:cs typeface="Helvetica Neue"/>
                <a:sym typeface="Helvetica Neue"/>
              </a:defRPr>
            </a:lvl4pPr>
            <a:lvl5pPr indent="-228600" lvl="4" marL="2286000" marR="0" algn="l">
              <a:lnSpc>
                <a:spcPct val="100000"/>
              </a:lnSpc>
              <a:spcBef>
                <a:spcPts val="320"/>
              </a:spcBef>
              <a:spcAft>
                <a:spcPts val="0"/>
              </a:spcAft>
              <a:buClr>
                <a:schemeClr val="accent2"/>
              </a:buClr>
              <a:buSzPts val="2000"/>
              <a:buFont typeface="Arial"/>
              <a:buNone/>
              <a:defRPr b="1" i="0" sz="1600" u="none" cap="none" strike="noStrike">
                <a:solidFill>
                  <a:schemeClr val="dk1"/>
                </a:solidFill>
                <a:latin typeface="Helvetica Neue"/>
                <a:ea typeface="Helvetica Neue"/>
                <a:cs typeface="Helvetica Neue"/>
                <a:sym typeface="Helvetica Neue"/>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42"/>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accent6"/>
              </a:buClr>
              <a:buSzPts val="2400"/>
              <a:buFont typeface="Arial"/>
              <a:buChar char="•"/>
              <a:defRPr b="0" i="0" sz="2400" u="none" cap="none" strike="noStrike">
                <a:solidFill>
                  <a:schemeClr val="dk1"/>
                </a:solidFill>
                <a:latin typeface="Helvetica Neue"/>
                <a:ea typeface="Helvetica Neue"/>
                <a:cs typeface="Helvetica Neue"/>
                <a:sym typeface="Helvetica Neue"/>
              </a:defRPr>
            </a:lvl1pPr>
            <a:lvl2pPr indent="-355600" lvl="1" marL="914400" marR="0" algn="l">
              <a:lnSpc>
                <a:spcPct val="100000"/>
              </a:lnSpc>
              <a:spcBef>
                <a:spcPts val="400"/>
              </a:spcBef>
              <a:spcAft>
                <a:spcPts val="0"/>
              </a:spcAft>
              <a:buClr>
                <a:schemeClr val="accent3"/>
              </a:buClr>
              <a:buSzPts val="2000"/>
              <a:buFont typeface="Arial"/>
              <a:buChar char="–"/>
              <a:defRPr b="0" i="0" sz="2000" u="none" cap="none" strike="noStrike">
                <a:solidFill>
                  <a:schemeClr val="dk1"/>
                </a:solidFill>
                <a:latin typeface="Helvetica Neue"/>
                <a:ea typeface="Helvetica Neue"/>
                <a:cs typeface="Helvetica Neue"/>
                <a:sym typeface="Helvetica Neue"/>
              </a:defRPr>
            </a:lvl2pPr>
            <a:lvl3pPr indent="-342900" lvl="2" marL="1371600" marR="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Helvetica Neue"/>
                <a:ea typeface="Helvetica Neue"/>
                <a:cs typeface="Helvetica Neue"/>
                <a:sym typeface="Helvetica Neue"/>
              </a:defRPr>
            </a:lvl3pPr>
            <a:lvl4pPr indent="-330200" lvl="3" marL="1828800" marR="0" algn="l">
              <a:lnSpc>
                <a:spcPct val="100000"/>
              </a:lnSpc>
              <a:spcBef>
                <a:spcPts val="320"/>
              </a:spcBef>
              <a:spcAft>
                <a:spcPts val="0"/>
              </a:spcAft>
              <a:buClr>
                <a:schemeClr val="accent5"/>
              </a:buClr>
              <a:buSzPts val="1600"/>
              <a:buFont typeface="Arial"/>
              <a:buChar char="–"/>
              <a:defRPr b="0" i="0" sz="1600" u="none" cap="none" strike="noStrike">
                <a:solidFill>
                  <a:schemeClr val="dk1"/>
                </a:solidFill>
                <a:latin typeface="Helvetica Neue"/>
                <a:ea typeface="Helvetica Neue"/>
                <a:cs typeface="Helvetica Neue"/>
                <a:sym typeface="Helvetica Neue"/>
              </a:defRPr>
            </a:lvl4pPr>
            <a:lvl5pPr indent="-330200" lvl="4" marL="2286000" marR="0" algn="l">
              <a:lnSpc>
                <a:spcPct val="100000"/>
              </a:lnSpc>
              <a:spcBef>
                <a:spcPts val="320"/>
              </a:spcBef>
              <a:spcAft>
                <a:spcPts val="0"/>
              </a:spcAft>
              <a:buClr>
                <a:schemeClr val="accent2"/>
              </a:buClr>
              <a:buSzPts val="1600"/>
              <a:buFont typeface="Arial"/>
              <a:buChar char="»"/>
              <a:defRPr b="0" i="0" sz="1600" u="none" cap="none" strike="noStrike">
                <a:solidFill>
                  <a:schemeClr val="dk1"/>
                </a:solidFill>
                <a:latin typeface="Helvetica Neue"/>
                <a:ea typeface="Helvetica Neue"/>
                <a:cs typeface="Helvetica Neue"/>
                <a:sym typeface="Helvetica Neue"/>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p42"/>
          <p:cNvSpPr txBox="1"/>
          <p:nvPr>
            <p:ph idx="3" type="body"/>
          </p:nvPr>
        </p:nvSpPr>
        <p:spPr>
          <a:xfrm>
            <a:off x="4645033" y="1535113"/>
            <a:ext cx="4041775" cy="639763"/>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accent6"/>
              </a:buClr>
              <a:buSzPts val="3200"/>
              <a:buFont typeface="Arial"/>
              <a:buNone/>
              <a:defRPr b="1" i="0" sz="2400" u="none" cap="none" strike="noStrike">
                <a:solidFill>
                  <a:schemeClr val="dk1"/>
                </a:solidFill>
                <a:latin typeface="Helvetica Neue"/>
                <a:ea typeface="Helvetica Neue"/>
                <a:cs typeface="Helvetica Neue"/>
                <a:sym typeface="Helvetica Neue"/>
              </a:defRPr>
            </a:lvl1pPr>
            <a:lvl2pPr indent="-228600" lvl="1" marL="914400" marR="0" algn="l">
              <a:lnSpc>
                <a:spcPct val="100000"/>
              </a:lnSpc>
              <a:spcBef>
                <a:spcPts val="400"/>
              </a:spcBef>
              <a:spcAft>
                <a:spcPts val="0"/>
              </a:spcAft>
              <a:buClr>
                <a:schemeClr val="accent3"/>
              </a:buClr>
              <a:buSzPts val="2800"/>
              <a:buFont typeface="Arial"/>
              <a:buNone/>
              <a:defRPr b="1" i="0" sz="2000" u="none" cap="none" strike="noStrike">
                <a:solidFill>
                  <a:schemeClr val="dk1"/>
                </a:solidFill>
                <a:latin typeface="Helvetica Neue"/>
                <a:ea typeface="Helvetica Neue"/>
                <a:cs typeface="Helvetica Neue"/>
                <a:sym typeface="Helvetica Neue"/>
              </a:defRPr>
            </a:lvl2pPr>
            <a:lvl3pPr indent="-228600" lvl="2" marL="1371600" marR="0" algn="l">
              <a:lnSpc>
                <a:spcPct val="100000"/>
              </a:lnSpc>
              <a:spcBef>
                <a:spcPts val="360"/>
              </a:spcBef>
              <a:spcAft>
                <a:spcPts val="0"/>
              </a:spcAft>
              <a:buClr>
                <a:schemeClr val="dk2"/>
              </a:buClr>
              <a:buSzPts val="2400"/>
              <a:buFont typeface="Arial"/>
              <a:buNone/>
              <a:defRPr b="1" i="0" sz="1800" u="none" cap="none" strike="noStrike">
                <a:solidFill>
                  <a:schemeClr val="dk1"/>
                </a:solidFill>
                <a:latin typeface="Helvetica Neue"/>
                <a:ea typeface="Helvetica Neue"/>
                <a:cs typeface="Helvetica Neue"/>
                <a:sym typeface="Helvetica Neue"/>
              </a:defRPr>
            </a:lvl3pPr>
            <a:lvl4pPr indent="-228600" lvl="3" marL="1828800" marR="0" algn="l">
              <a:lnSpc>
                <a:spcPct val="100000"/>
              </a:lnSpc>
              <a:spcBef>
                <a:spcPts val="320"/>
              </a:spcBef>
              <a:spcAft>
                <a:spcPts val="0"/>
              </a:spcAft>
              <a:buClr>
                <a:schemeClr val="accent5"/>
              </a:buClr>
              <a:buSzPts val="2000"/>
              <a:buFont typeface="Arial"/>
              <a:buNone/>
              <a:defRPr b="1" i="0" sz="1600" u="none" cap="none" strike="noStrike">
                <a:solidFill>
                  <a:schemeClr val="dk1"/>
                </a:solidFill>
                <a:latin typeface="Helvetica Neue"/>
                <a:ea typeface="Helvetica Neue"/>
                <a:cs typeface="Helvetica Neue"/>
                <a:sym typeface="Helvetica Neue"/>
              </a:defRPr>
            </a:lvl4pPr>
            <a:lvl5pPr indent="-228600" lvl="4" marL="2286000" marR="0" algn="l">
              <a:lnSpc>
                <a:spcPct val="100000"/>
              </a:lnSpc>
              <a:spcBef>
                <a:spcPts val="320"/>
              </a:spcBef>
              <a:spcAft>
                <a:spcPts val="0"/>
              </a:spcAft>
              <a:buClr>
                <a:schemeClr val="accent2"/>
              </a:buClr>
              <a:buSzPts val="2000"/>
              <a:buFont typeface="Arial"/>
              <a:buNone/>
              <a:defRPr b="1" i="0" sz="1600" u="none" cap="none" strike="noStrike">
                <a:solidFill>
                  <a:schemeClr val="dk1"/>
                </a:solidFill>
                <a:latin typeface="Helvetica Neue"/>
                <a:ea typeface="Helvetica Neue"/>
                <a:cs typeface="Helvetica Neue"/>
                <a:sym typeface="Helvetica Neue"/>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42"/>
          <p:cNvSpPr txBox="1"/>
          <p:nvPr>
            <p:ph idx="4" type="body"/>
          </p:nvPr>
        </p:nvSpPr>
        <p:spPr>
          <a:xfrm>
            <a:off x="4645033"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accent6"/>
              </a:buClr>
              <a:buSzPts val="2400"/>
              <a:buFont typeface="Arial"/>
              <a:buChar char="•"/>
              <a:defRPr b="0" i="0" sz="2400" u="none" cap="none" strike="noStrike">
                <a:solidFill>
                  <a:schemeClr val="dk1"/>
                </a:solidFill>
                <a:latin typeface="Helvetica Neue"/>
                <a:ea typeface="Helvetica Neue"/>
                <a:cs typeface="Helvetica Neue"/>
                <a:sym typeface="Helvetica Neue"/>
              </a:defRPr>
            </a:lvl1pPr>
            <a:lvl2pPr indent="-355600" lvl="1" marL="914400" marR="0" algn="l">
              <a:lnSpc>
                <a:spcPct val="100000"/>
              </a:lnSpc>
              <a:spcBef>
                <a:spcPts val="400"/>
              </a:spcBef>
              <a:spcAft>
                <a:spcPts val="0"/>
              </a:spcAft>
              <a:buClr>
                <a:schemeClr val="accent3"/>
              </a:buClr>
              <a:buSzPts val="2000"/>
              <a:buFont typeface="Arial"/>
              <a:buChar char="–"/>
              <a:defRPr b="0" i="0" sz="2000" u="none" cap="none" strike="noStrike">
                <a:solidFill>
                  <a:schemeClr val="dk1"/>
                </a:solidFill>
                <a:latin typeface="Helvetica Neue"/>
                <a:ea typeface="Helvetica Neue"/>
                <a:cs typeface="Helvetica Neue"/>
                <a:sym typeface="Helvetica Neue"/>
              </a:defRPr>
            </a:lvl2pPr>
            <a:lvl3pPr indent="-342900" lvl="2" marL="1371600" marR="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Helvetica Neue"/>
                <a:ea typeface="Helvetica Neue"/>
                <a:cs typeface="Helvetica Neue"/>
                <a:sym typeface="Helvetica Neue"/>
              </a:defRPr>
            </a:lvl3pPr>
            <a:lvl4pPr indent="-330200" lvl="3" marL="1828800" marR="0" algn="l">
              <a:lnSpc>
                <a:spcPct val="100000"/>
              </a:lnSpc>
              <a:spcBef>
                <a:spcPts val="320"/>
              </a:spcBef>
              <a:spcAft>
                <a:spcPts val="0"/>
              </a:spcAft>
              <a:buClr>
                <a:schemeClr val="accent5"/>
              </a:buClr>
              <a:buSzPts val="1600"/>
              <a:buFont typeface="Arial"/>
              <a:buChar char="–"/>
              <a:defRPr b="0" i="0" sz="1600" u="none" cap="none" strike="noStrike">
                <a:solidFill>
                  <a:schemeClr val="dk1"/>
                </a:solidFill>
                <a:latin typeface="Helvetica Neue"/>
                <a:ea typeface="Helvetica Neue"/>
                <a:cs typeface="Helvetica Neue"/>
                <a:sym typeface="Helvetica Neue"/>
              </a:defRPr>
            </a:lvl4pPr>
            <a:lvl5pPr indent="-330200" lvl="4" marL="2286000" marR="0" algn="l">
              <a:lnSpc>
                <a:spcPct val="100000"/>
              </a:lnSpc>
              <a:spcBef>
                <a:spcPts val="320"/>
              </a:spcBef>
              <a:spcAft>
                <a:spcPts val="0"/>
              </a:spcAft>
              <a:buClr>
                <a:schemeClr val="accent2"/>
              </a:buClr>
              <a:buSzPts val="1600"/>
              <a:buFont typeface="Arial"/>
              <a:buChar char="»"/>
              <a:defRPr b="0" i="0" sz="1600" u="none" cap="none" strike="noStrike">
                <a:solidFill>
                  <a:schemeClr val="dk1"/>
                </a:solidFill>
                <a:latin typeface="Helvetica Neue"/>
                <a:ea typeface="Helvetica Neue"/>
                <a:cs typeface="Helvetica Neue"/>
                <a:sym typeface="Helvetica Neue"/>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Google Shape;58;p42"/>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42"/>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4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457214" y="273049"/>
            <a:ext cx="3008313" cy="1162051"/>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accent5"/>
              </a:buClr>
              <a:buSzPts val="1400"/>
              <a:buFont typeface="Helvetica Neue"/>
              <a:buNone/>
              <a:defRPr b="1" i="0" sz="2000" u="none" cap="none" strike="noStrike">
                <a:solidFill>
                  <a:schemeClr val="accent5"/>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43"/>
          <p:cNvSpPr txBox="1"/>
          <p:nvPr>
            <p:ph idx="1" type="body"/>
          </p:nvPr>
        </p:nvSpPr>
        <p:spPr>
          <a:xfrm>
            <a:off x="3575050" y="273060"/>
            <a:ext cx="5111750" cy="585311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accent6"/>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algn="l">
              <a:lnSpc>
                <a:spcPct val="100000"/>
              </a:lnSpc>
              <a:spcBef>
                <a:spcPts val="560"/>
              </a:spcBef>
              <a:spcAft>
                <a:spcPts val="0"/>
              </a:spcAft>
              <a:buClr>
                <a:schemeClr val="accent3"/>
              </a:buClr>
              <a:buSzPts val="2800"/>
              <a:buFont typeface="Arial"/>
              <a:buChar char="–"/>
              <a:defRPr b="0" i="0" sz="2800" u="none" cap="none" strike="noStrike">
                <a:solidFill>
                  <a:schemeClr val="dk1"/>
                </a:solidFill>
                <a:latin typeface="Helvetica Neue"/>
                <a:ea typeface="Helvetica Neue"/>
                <a:cs typeface="Helvetica Neue"/>
                <a:sym typeface="Helvetica Neue"/>
              </a:defRPr>
            </a:lvl2pPr>
            <a:lvl3pPr indent="-381000" lvl="2" marL="1371600" marR="0" algn="l">
              <a:lnSpc>
                <a:spcPct val="100000"/>
              </a:lnSpc>
              <a:spcBef>
                <a:spcPts val="480"/>
              </a:spcBef>
              <a:spcAft>
                <a:spcPts val="0"/>
              </a:spcAft>
              <a:buClr>
                <a:schemeClr val="dk2"/>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355600" lvl="3" marL="1828800" marR="0" algn="l">
              <a:lnSpc>
                <a:spcPct val="100000"/>
              </a:lnSpc>
              <a:spcBef>
                <a:spcPts val="400"/>
              </a:spcBef>
              <a:spcAft>
                <a:spcPts val="0"/>
              </a:spcAft>
              <a:buClr>
                <a:schemeClr val="accent5"/>
              </a:buClr>
              <a:buSzPts val="2000"/>
              <a:buFont typeface="Arial"/>
              <a:buChar char="–"/>
              <a:defRPr b="0" i="0" sz="2000" u="none" cap="none" strike="noStrike">
                <a:solidFill>
                  <a:schemeClr val="dk1"/>
                </a:solidFill>
                <a:latin typeface="Helvetica Neue"/>
                <a:ea typeface="Helvetica Neue"/>
                <a:cs typeface="Helvetica Neue"/>
                <a:sym typeface="Helvetica Neue"/>
              </a:defRPr>
            </a:lvl4pPr>
            <a:lvl5pPr indent="-355600" lvl="4" marL="2286000" marR="0" algn="l">
              <a:lnSpc>
                <a:spcPct val="100000"/>
              </a:lnSpc>
              <a:spcBef>
                <a:spcPts val="400"/>
              </a:spcBef>
              <a:spcAft>
                <a:spcPts val="0"/>
              </a:spcAft>
              <a:buClr>
                <a:schemeClr val="accent2"/>
              </a:buClr>
              <a:buSzPts val="2000"/>
              <a:buFont typeface="Arial"/>
              <a:buChar char="»"/>
              <a:defRPr b="0" i="0" sz="2000" u="none" cap="none" strike="noStrike">
                <a:solidFill>
                  <a:schemeClr val="dk1"/>
                </a:solidFill>
                <a:latin typeface="Helvetica Neue"/>
                <a:ea typeface="Helvetica Neue"/>
                <a:cs typeface="Helvetica Neue"/>
                <a:sym typeface="Helvetica Neue"/>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43"/>
          <p:cNvSpPr txBox="1"/>
          <p:nvPr>
            <p:ph idx="2" type="body"/>
          </p:nvPr>
        </p:nvSpPr>
        <p:spPr>
          <a:xfrm>
            <a:off x="457214" y="1435104"/>
            <a:ext cx="3008313"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accent6"/>
              </a:buClr>
              <a:buSzPts val="3200"/>
              <a:buFont typeface="Arial"/>
              <a:buNone/>
              <a:defRPr b="0" i="0" sz="1400" u="none" cap="none" strike="noStrike">
                <a:solidFill>
                  <a:schemeClr val="dk1"/>
                </a:solidFill>
                <a:latin typeface="Helvetica Neue"/>
                <a:ea typeface="Helvetica Neue"/>
                <a:cs typeface="Helvetica Neue"/>
                <a:sym typeface="Helvetica Neue"/>
              </a:defRPr>
            </a:lvl1pPr>
            <a:lvl2pPr indent="-228600" lvl="1" marL="914400" marR="0" algn="l">
              <a:lnSpc>
                <a:spcPct val="100000"/>
              </a:lnSpc>
              <a:spcBef>
                <a:spcPts val="240"/>
              </a:spcBef>
              <a:spcAft>
                <a:spcPts val="0"/>
              </a:spcAft>
              <a:buClr>
                <a:schemeClr val="accent3"/>
              </a:buClr>
              <a:buSzPts val="2800"/>
              <a:buFont typeface="Arial"/>
              <a:buNone/>
              <a:defRPr b="0" i="0" sz="1200" u="none" cap="none" strike="noStrike">
                <a:solidFill>
                  <a:schemeClr val="dk1"/>
                </a:solidFill>
                <a:latin typeface="Helvetica Neue"/>
                <a:ea typeface="Helvetica Neue"/>
                <a:cs typeface="Helvetica Neue"/>
                <a:sym typeface="Helvetica Neue"/>
              </a:defRPr>
            </a:lvl2pPr>
            <a:lvl3pPr indent="-228600" lvl="2" marL="1371600" marR="0" algn="l">
              <a:lnSpc>
                <a:spcPct val="100000"/>
              </a:lnSpc>
              <a:spcBef>
                <a:spcPts val="200"/>
              </a:spcBef>
              <a:spcAft>
                <a:spcPts val="0"/>
              </a:spcAft>
              <a:buClr>
                <a:schemeClr val="dk2"/>
              </a:buClr>
              <a:buSzPts val="2400"/>
              <a:buFont typeface="Arial"/>
              <a:buNone/>
              <a:defRPr b="0" i="0" sz="1000" u="none" cap="none" strike="noStrike">
                <a:solidFill>
                  <a:schemeClr val="dk1"/>
                </a:solidFill>
                <a:latin typeface="Helvetica Neue"/>
                <a:ea typeface="Helvetica Neue"/>
                <a:cs typeface="Helvetica Neue"/>
                <a:sym typeface="Helvetica Neue"/>
              </a:defRPr>
            </a:lvl3pPr>
            <a:lvl4pPr indent="-228600" lvl="3" marL="1828800" marR="0" algn="l">
              <a:lnSpc>
                <a:spcPct val="100000"/>
              </a:lnSpc>
              <a:spcBef>
                <a:spcPts val="180"/>
              </a:spcBef>
              <a:spcAft>
                <a:spcPts val="0"/>
              </a:spcAft>
              <a:buClr>
                <a:schemeClr val="accent5"/>
              </a:buClr>
              <a:buSzPts val="2000"/>
              <a:buFont typeface="Arial"/>
              <a:buNone/>
              <a:defRPr b="0" i="0" sz="900" u="none" cap="none" strike="noStrike">
                <a:solidFill>
                  <a:schemeClr val="dk1"/>
                </a:solidFill>
                <a:latin typeface="Helvetica Neue"/>
                <a:ea typeface="Helvetica Neue"/>
                <a:cs typeface="Helvetica Neue"/>
                <a:sym typeface="Helvetica Neue"/>
              </a:defRPr>
            </a:lvl4pPr>
            <a:lvl5pPr indent="-228600" lvl="4" marL="2286000" marR="0" algn="l">
              <a:lnSpc>
                <a:spcPct val="100000"/>
              </a:lnSpc>
              <a:spcBef>
                <a:spcPts val="180"/>
              </a:spcBef>
              <a:spcAft>
                <a:spcPts val="0"/>
              </a:spcAft>
              <a:buClr>
                <a:schemeClr val="accent2"/>
              </a:buClr>
              <a:buSzPts val="2000"/>
              <a:buFont typeface="Arial"/>
              <a:buNone/>
              <a:defRPr b="0" i="0" sz="900" u="none" cap="none" strike="noStrike">
                <a:solidFill>
                  <a:schemeClr val="dk1"/>
                </a:solidFill>
                <a:latin typeface="Helvetica Neue"/>
                <a:ea typeface="Helvetica Neue"/>
                <a:cs typeface="Helvetica Neue"/>
                <a:sym typeface="Helvetica Neue"/>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43"/>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43"/>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4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44"/>
          <p:cNvSpPr txBox="1"/>
          <p:nvPr>
            <p:ph type="title"/>
          </p:nvPr>
        </p:nvSpPr>
        <p:spPr>
          <a:xfrm>
            <a:off x="1792288" y="4800601"/>
            <a:ext cx="5486400" cy="566739"/>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accent5"/>
              </a:buClr>
              <a:buSzPts val="1400"/>
              <a:buFont typeface="Helvetica Neue"/>
              <a:buNone/>
              <a:defRPr b="1" i="0" sz="2000" u="none" cap="none" strike="noStrike">
                <a:solidFill>
                  <a:schemeClr val="accent5"/>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44"/>
          <p:cNvSpPr/>
          <p:nvPr>
            <p:ph idx="2" type="pic"/>
          </p:nvPr>
        </p:nvSpPr>
        <p:spPr>
          <a:xfrm>
            <a:off x="1792288" y="612775"/>
            <a:ext cx="5486400" cy="4114800"/>
          </a:xfrm>
          <a:prstGeom prst="rect">
            <a:avLst/>
          </a:prstGeom>
          <a:noFill/>
          <a:ln>
            <a:noFill/>
          </a:ln>
        </p:spPr>
      </p:sp>
      <p:sp>
        <p:nvSpPr>
          <p:cNvPr id="71" name="Google Shape;71;p44"/>
          <p:cNvSpPr txBox="1"/>
          <p:nvPr>
            <p:ph idx="1" type="body"/>
          </p:nvPr>
        </p:nvSpPr>
        <p:spPr>
          <a:xfrm>
            <a:off x="1792288" y="5367346"/>
            <a:ext cx="5486400" cy="8048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accent6"/>
              </a:buClr>
              <a:buSzPts val="3200"/>
              <a:buFont typeface="Arial"/>
              <a:buNone/>
              <a:defRPr b="0" i="0" sz="1400" u="none" cap="none" strike="noStrike">
                <a:solidFill>
                  <a:schemeClr val="dk1"/>
                </a:solidFill>
                <a:latin typeface="Helvetica Neue"/>
                <a:ea typeface="Helvetica Neue"/>
                <a:cs typeface="Helvetica Neue"/>
                <a:sym typeface="Helvetica Neue"/>
              </a:defRPr>
            </a:lvl1pPr>
            <a:lvl2pPr indent="-228600" lvl="1" marL="914400" marR="0" algn="l">
              <a:lnSpc>
                <a:spcPct val="100000"/>
              </a:lnSpc>
              <a:spcBef>
                <a:spcPts val="240"/>
              </a:spcBef>
              <a:spcAft>
                <a:spcPts val="0"/>
              </a:spcAft>
              <a:buClr>
                <a:schemeClr val="accent3"/>
              </a:buClr>
              <a:buSzPts val="2800"/>
              <a:buFont typeface="Arial"/>
              <a:buNone/>
              <a:defRPr b="0" i="0" sz="1200" u="none" cap="none" strike="noStrike">
                <a:solidFill>
                  <a:schemeClr val="dk1"/>
                </a:solidFill>
                <a:latin typeface="Helvetica Neue"/>
                <a:ea typeface="Helvetica Neue"/>
                <a:cs typeface="Helvetica Neue"/>
                <a:sym typeface="Helvetica Neue"/>
              </a:defRPr>
            </a:lvl2pPr>
            <a:lvl3pPr indent="-228600" lvl="2" marL="1371600" marR="0" algn="l">
              <a:lnSpc>
                <a:spcPct val="100000"/>
              </a:lnSpc>
              <a:spcBef>
                <a:spcPts val="200"/>
              </a:spcBef>
              <a:spcAft>
                <a:spcPts val="0"/>
              </a:spcAft>
              <a:buClr>
                <a:schemeClr val="dk2"/>
              </a:buClr>
              <a:buSzPts val="2400"/>
              <a:buFont typeface="Arial"/>
              <a:buNone/>
              <a:defRPr b="0" i="0" sz="1000" u="none" cap="none" strike="noStrike">
                <a:solidFill>
                  <a:schemeClr val="dk1"/>
                </a:solidFill>
                <a:latin typeface="Helvetica Neue"/>
                <a:ea typeface="Helvetica Neue"/>
                <a:cs typeface="Helvetica Neue"/>
                <a:sym typeface="Helvetica Neue"/>
              </a:defRPr>
            </a:lvl3pPr>
            <a:lvl4pPr indent="-228600" lvl="3" marL="1828800" marR="0" algn="l">
              <a:lnSpc>
                <a:spcPct val="100000"/>
              </a:lnSpc>
              <a:spcBef>
                <a:spcPts val="180"/>
              </a:spcBef>
              <a:spcAft>
                <a:spcPts val="0"/>
              </a:spcAft>
              <a:buClr>
                <a:schemeClr val="accent5"/>
              </a:buClr>
              <a:buSzPts val="2000"/>
              <a:buFont typeface="Arial"/>
              <a:buNone/>
              <a:defRPr b="0" i="0" sz="900" u="none" cap="none" strike="noStrike">
                <a:solidFill>
                  <a:schemeClr val="dk1"/>
                </a:solidFill>
                <a:latin typeface="Helvetica Neue"/>
                <a:ea typeface="Helvetica Neue"/>
                <a:cs typeface="Helvetica Neue"/>
                <a:sym typeface="Helvetica Neue"/>
              </a:defRPr>
            </a:lvl4pPr>
            <a:lvl5pPr indent="-228600" lvl="4" marL="2286000" marR="0" algn="l">
              <a:lnSpc>
                <a:spcPct val="100000"/>
              </a:lnSpc>
              <a:spcBef>
                <a:spcPts val="180"/>
              </a:spcBef>
              <a:spcAft>
                <a:spcPts val="0"/>
              </a:spcAft>
              <a:buClr>
                <a:schemeClr val="accent2"/>
              </a:buClr>
              <a:buSzPts val="2000"/>
              <a:buFont typeface="Arial"/>
              <a:buNone/>
              <a:defRPr b="0" i="0" sz="900" u="none" cap="none" strike="noStrike">
                <a:solidFill>
                  <a:schemeClr val="dk1"/>
                </a:solidFill>
                <a:latin typeface="Helvetica Neue"/>
                <a:ea typeface="Helvetica Neue"/>
                <a:cs typeface="Helvetica Neue"/>
                <a:sym typeface="Helvetica Neue"/>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72" name="Google Shape;72;p44"/>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44"/>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4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0.jp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5"/>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3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accent5"/>
              </a:buClr>
              <a:buSzPts val="1400"/>
              <a:buFont typeface="Helvetica Neue"/>
              <a:buNone/>
              <a:defRPr b="0" i="0" sz="4400" u="none" cap="none" strike="noStrike">
                <a:solidFill>
                  <a:schemeClr val="accent5"/>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5"/>
          <p:cNvSpPr txBox="1"/>
          <p:nvPr>
            <p:ph idx="1" type="body"/>
          </p:nvPr>
        </p:nvSpPr>
        <p:spPr>
          <a:xfrm>
            <a:off x="457200" y="1600201"/>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accent6"/>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accent3"/>
              </a:buClr>
              <a:buSzPts val="2800"/>
              <a:buFont typeface="Arial"/>
              <a:buChar char="–"/>
              <a:defRPr b="0" i="0" sz="2800" u="none" cap="none" strike="noStrike">
                <a:solidFill>
                  <a:schemeClr val="dk1"/>
                </a:solidFill>
                <a:latin typeface="Helvetica Neue"/>
                <a:ea typeface="Helvetica Neue"/>
                <a:cs typeface="Helvetica Neue"/>
                <a:sym typeface="Helvetica Neue"/>
              </a:defRPr>
            </a:lvl2pPr>
            <a:lvl3pPr indent="-381000" lvl="2" marL="1371600" marR="0" rtl="0" algn="l">
              <a:lnSpc>
                <a:spcPct val="100000"/>
              </a:lnSpc>
              <a:spcBef>
                <a:spcPts val="480"/>
              </a:spcBef>
              <a:spcAft>
                <a:spcPts val="0"/>
              </a:spcAft>
              <a:buClr>
                <a:schemeClr val="dk2"/>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355600" lvl="3" marL="1828800" marR="0" rtl="0" algn="l">
              <a:lnSpc>
                <a:spcPct val="100000"/>
              </a:lnSpc>
              <a:spcBef>
                <a:spcPts val="400"/>
              </a:spcBef>
              <a:spcAft>
                <a:spcPts val="0"/>
              </a:spcAft>
              <a:buClr>
                <a:schemeClr val="accent5"/>
              </a:buClr>
              <a:buSzPts val="2000"/>
              <a:buFont typeface="Arial"/>
              <a:buChar char="–"/>
              <a:defRPr b="0" i="0" sz="2000" u="none" cap="none" strike="noStrike">
                <a:solidFill>
                  <a:schemeClr val="dk1"/>
                </a:solidFill>
                <a:latin typeface="Helvetica Neue"/>
                <a:ea typeface="Helvetica Neue"/>
                <a:cs typeface="Helvetica Neue"/>
                <a:sym typeface="Helvetica Neue"/>
              </a:defRPr>
            </a:lvl4pPr>
            <a:lvl5pPr indent="-355600" lvl="4" marL="2286000" marR="0" rtl="0" algn="l">
              <a:lnSpc>
                <a:spcPct val="100000"/>
              </a:lnSpc>
              <a:spcBef>
                <a:spcPts val="400"/>
              </a:spcBef>
              <a:spcAft>
                <a:spcPts val="0"/>
              </a:spcAft>
              <a:buClr>
                <a:schemeClr val="accent2"/>
              </a:buClr>
              <a:buSzPts val="2000"/>
              <a:buFont typeface="Arial"/>
              <a:buChar char="»"/>
              <a:defRPr b="0" i="0" sz="20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35"/>
          <p:cNvSpPr txBox="1"/>
          <p:nvPr>
            <p:ph idx="10" type="dt"/>
          </p:nvPr>
        </p:nvSpPr>
        <p:spPr>
          <a:xfrm>
            <a:off x="457200" y="6356352"/>
            <a:ext cx="2133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3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kohls_mulitcolor_LOGO_UPDATED_1209.ai" id="16" name="Google Shape;16;p35"/>
          <p:cNvPicPr preferRelativeResize="0"/>
          <p:nvPr/>
        </p:nvPicPr>
        <p:blipFill rotWithShape="1">
          <a:blip r:embed="rId2">
            <a:alphaModFix/>
          </a:blip>
          <a:srcRect b="38640" l="0" r="0" t="30649"/>
          <a:stretch/>
        </p:blipFill>
        <p:spPr>
          <a:xfrm>
            <a:off x="7696212" y="6356021"/>
            <a:ext cx="1303099" cy="3495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32.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48.png"/><Relationship Id="rId5" Type="http://schemas.openxmlformats.org/officeDocument/2006/relationships/image" Target="../media/image51.png"/><Relationship Id="rId6" Type="http://schemas.openxmlformats.org/officeDocument/2006/relationships/image" Target="../media/image35.png"/><Relationship Id="rId7" Type="http://schemas.openxmlformats.org/officeDocument/2006/relationships/image" Target="../media/image54.png"/><Relationship Id="rId8" Type="http://schemas.openxmlformats.org/officeDocument/2006/relationships/image" Target="../media/image76.png"/></Relationships>
</file>

<file path=ppt/slides/_rels/slide13.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4.png"/><Relationship Id="rId4" Type="http://schemas.openxmlformats.org/officeDocument/2006/relationships/image" Target="../media/image33.png"/><Relationship Id="rId9" Type="http://schemas.openxmlformats.org/officeDocument/2006/relationships/image" Target="../media/image40.png"/><Relationship Id="rId5" Type="http://schemas.openxmlformats.org/officeDocument/2006/relationships/image" Target="../media/image38.png"/><Relationship Id="rId6" Type="http://schemas.openxmlformats.org/officeDocument/2006/relationships/image" Target="../media/image42.png"/><Relationship Id="rId7" Type="http://schemas.openxmlformats.org/officeDocument/2006/relationships/image" Target="../media/image37.png"/><Relationship Id="rId8"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4.png"/><Relationship Id="rId4" Type="http://schemas.openxmlformats.org/officeDocument/2006/relationships/image" Target="../media/image43.png"/><Relationship Id="rId5" Type="http://schemas.openxmlformats.org/officeDocument/2006/relationships/image" Target="../media/image46.png"/><Relationship Id="rId6" Type="http://schemas.openxmlformats.org/officeDocument/2006/relationships/image" Target="../media/image50.png"/><Relationship Id="rId7" Type="http://schemas.openxmlformats.org/officeDocument/2006/relationships/image" Target="../media/image41.png"/><Relationship Id="rId8" Type="http://schemas.openxmlformats.org/officeDocument/2006/relationships/image" Target="../media/image8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5.png"/><Relationship Id="rId4" Type="http://schemas.openxmlformats.org/officeDocument/2006/relationships/image" Target="../media/image63.png"/><Relationship Id="rId5" Type="http://schemas.openxmlformats.org/officeDocument/2006/relationships/image" Target="../media/image45.png"/><Relationship Id="rId6"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61.png"/><Relationship Id="rId10" Type="http://schemas.openxmlformats.org/officeDocument/2006/relationships/image" Target="../media/image71.png"/><Relationship Id="rId13" Type="http://schemas.openxmlformats.org/officeDocument/2006/relationships/image" Target="../media/image53.png"/><Relationship Id="rId12" Type="http://schemas.openxmlformats.org/officeDocument/2006/relationships/image" Target="../media/image65.pn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9.png"/><Relationship Id="rId5" Type="http://schemas.openxmlformats.org/officeDocument/2006/relationships/image" Target="../media/image58.png"/><Relationship Id="rId6" Type="http://schemas.openxmlformats.org/officeDocument/2006/relationships/image" Target="../media/image49.png"/><Relationship Id="rId7" Type="http://schemas.openxmlformats.org/officeDocument/2006/relationships/image" Target="../media/image60.png"/><Relationship Id="rId8" Type="http://schemas.openxmlformats.org/officeDocument/2006/relationships/image" Target="../media/image62.png"/></Relationships>
</file>

<file path=ppt/slides/_rels/slide18.xml.rels><?xml version="1.0" encoding="UTF-8" standalone="yes"?><Relationships xmlns="http://schemas.openxmlformats.org/package/2006/relationships"><Relationship Id="rId10" Type="http://schemas.openxmlformats.org/officeDocument/2006/relationships/image" Target="../media/image87.png"/><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0.png"/><Relationship Id="rId4" Type="http://schemas.openxmlformats.org/officeDocument/2006/relationships/image" Target="../media/image79.png"/><Relationship Id="rId9" Type="http://schemas.openxmlformats.org/officeDocument/2006/relationships/image" Target="../media/image74.png"/><Relationship Id="rId5" Type="http://schemas.openxmlformats.org/officeDocument/2006/relationships/image" Target="../media/image67.png"/><Relationship Id="rId6" Type="http://schemas.openxmlformats.org/officeDocument/2006/relationships/image" Target="../media/image91.png"/><Relationship Id="rId7" Type="http://schemas.openxmlformats.org/officeDocument/2006/relationships/image" Target="../media/image66.png"/><Relationship Id="rId8" Type="http://schemas.openxmlformats.org/officeDocument/2006/relationships/image" Target="../media/image7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0"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5.png"/><Relationship Id="rId4" Type="http://schemas.openxmlformats.org/officeDocument/2006/relationships/image" Target="../media/image82.png"/><Relationship Id="rId9" Type="http://schemas.openxmlformats.org/officeDocument/2006/relationships/image" Target="../media/image68.png"/><Relationship Id="rId5" Type="http://schemas.openxmlformats.org/officeDocument/2006/relationships/image" Target="../media/image73.png"/><Relationship Id="rId6" Type="http://schemas.openxmlformats.org/officeDocument/2006/relationships/image" Target="../media/image85.png"/><Relationship Id="rId7" Type="http://schemas.openxmlformats.org/officeDocument/2006/relationships/image" Target="../media/image78.png"/><Relationship Id="rId8" Type="http://schemas.openxmlformats.org/officeDocument/2006/relationships/image" Target="../media/image8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4.png"/><Relationship Id="rId4" Type="http://schemas.openxmlformats.org/officeDocument/2006/relationships/image" Target="../media/image81.png"/><Relationship Id="rId9" Type="http://schemas.openxmlformats.org/officeDocument/2006/relationships/image" Target="../media/image96.png"/><Relationship Id="rId5" Type="http://schemas.openxmlformats.org/officeDocument/2006/relationships/image" Target="../media/image83.png"/><Relationship Id="rId6" Type="http://schemas.openxmlformats.org/officeDocument/2006/relationships/image" Target="../media/image105.png"/><Relationship Id="rId7" Type="http://schemas.openxmlformats.org/officeDocument/2006/relationships/image" Target="../media/image77.png"/><Relationship Id="rId8" Type="http://schemas.openxmlformats.org/officeDocument/2006/relationships/image" Target="../media/image10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3.png"/><Relationship Id="rId4" Type="http://schemas.openxmlformats.org/officeDocument/2006/relationships/image" Target="../media/image90.png"/><Relationship Id="rId5" Type="http://schemas.openxmlformats.org/officeDocument/2006/relationships/image" Target="../media/image95.png"/><Relationship Id="rId6" Type="http://schemas.openxmlformats.org/officeDocument/2006/relationships/image" Target="../media/image9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image" Target="../media/image99.png"/><Relationship Id="rId10" Type="http://schemas.openxmlformats.org/officeDocument/2006/relationships/image" Target="../media/image117.png"/><Relationship Id="rId13" Type="http://schemas.openxmlformats.org/officeDocument/2006/relationships/image" Target="../media/image101.png"/><Relationship Id="rId12" Type="http://schemas.openxmlformats.org/officeDocument/2006/relationships/image" Target="../media/image115.png"/><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84.png"/><Relationship Id="rId4" Type="http://schemas.openxmlformats.org/officeDocument/2006/relationships/image" Target="../media/image100.png"/><Relationship Id="rId9" Type="http://schemas.openxmlformats.org/officeDocument/2006/relationships/image" Target="../media/image89.png"/><Relationship Id="rId5" Type="http://schemas.openxmlformats.org/officeDocument/2006/relationships/image" Target="../media/image98.png"/><Relationship Id="rId6" Type="http://schemas.openxmlformats.org/officeDocument/2006/relationships/image" Target="../media/image86.png"/><Relationship Id="rId7" Type="http://schemas.openxmlformats.org/officeDocument/2006/relationships/image" Target="../media/image114.png"/><Relationship Id="rId8" Type="http://schemas.openxmlformats.org/officeDocument/2006/relationships/image" Target="../media/image10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09.png"/><Relationship Id="rId4" Type="http://schemas.openxmlformats.org/officeDocument/2006/relationships/image" Target="../media/image112.png"/><Relationship Id="rId9" Type="http://schemas.openxmlformats.org/officeDocument/2006/relationships/image" Target="../media/image102.png"/><Relationship Id="rId5" Type="http://schemas.openxmlformats.org/officeDocument/2006/relationships/image" Target="../media/image118.png"/><Relationship Id="rId6" Type="http://schemas.openxmlformats.org/officeDocument/2006/relationships/image" Target="../media/image103.png"/><Relationship Id="rId7" Type="http://schemas.openxmlformats.org/officeDocument/2006/relationships/image" Target="../media/image107.png"/><Relationship Id="rId8" Type="http://schemas.openxmlformats.org/officeDocument/2006/relationships/image" Target="../media/image9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0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21.png"/><Relationship Id="rId4" Type="http://schemas.openxmlformats.org/officeDocument/2006/relationships/image" Target="../media/image119.png"/><Relationship Id="rId5" Type="http://schemas.openxmlformats.org/officeDocument/2006/relationships/image" Target="../media/image1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22.png"/><Relationship Id="rId4" Type="http://schemas.openxmlformats.org/officeDocument/2006/relationships/image" Target="../media/image1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2.png"/><Relationship Id="rId6" Type="http://schemas.openxmlformats.org/officeDocument/2006/relationships/image" Target="../media/image21.png"/><Relationship Id="rId7" Type="http://schemas.openxmlformats.org/officeDocument/2006/relationships/image" Target="../media/image11.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34.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
          <p:cNvSpPr txBox="1"/>
          <p:nvPr>
            <p:ph type="ctrTitle"/>
          </p:nvPr>
        </p:nvSpPr>
        <p:spPr>
          <a:xfrm>
            <a:off x="685800" y="2944799"/>
            <a:ext cx="7772400" cy="1855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Helvetica Neue"/>
              <a:buNone/>
            </a:pPr>
            <a:r>
              <a:rPr b="1" lang="en-US"/>
              <a:t>Market Basket Recaps and Ratings &amp; Reviews</a:t>
            </a:r>
            <a:br>
              <a:rPr b="1" i="0" lang="en-US" sz="4400" u="none" cap="none" strike="noStrike">
                <a:solidFill>
                  <a:schemeClr val="lt1"/>
                </a:solidFill>
                <a:latin typeface="Helvetica Neue"/>
                <a:ea typeface="Helvetica Neue"/>
                <a:cs typeface="Helvetica Neue"/>
                <a:sym typeface="Helvetica Neue"/>
              </a:rPr>
            </a:br>
            <a:endParaRPr b="1" i="0" sz="4400" u="none" cap="none" strike="noStrike">
              <a:solidFill>
                <a:schemeClr val="lt1"/>
              </a:solidFill>
              <a:latin typeface="Helvetica Neue"/>
              <a:ea typeface="Helvetica Neue"/>
              <a:cs typeface="Helvetica Neue"/>
              <a:sym typeface="Helvetica Neue"/>
            </a:endParaRPr>
          </a:p>
        </p:txBody>
      </p:sp>
      <p:sp>
        <p:nvSpPr>
          <p:cNvPr id="93" name="Google Shape;93;p1"/>
          <p:cNvSpPr txBox="1"/>
          <p:nvPr/>
        </p:nvSpPr>
        <p:spPr>
          <a:xfrm>
            <a:off x="457200" y="4341900"/>
            <a:ext cx="8229600" cy="45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6168D"/>
              </a:buClr>
              <a:buSzPts val="2000"/>
              <a:buFont typeface="Helvetica Neue"/>
              <a:buNone/>
            </a:pPr>
            <a:r>
              <a:rPr b="1" i="0" lang="en-US" sz="2000" u="none" cap="none" strike="noStrike">
                <a:solidFill>
                  <a:srgbClr val="FFFFFF"/>
                </a:solidFill>
                <a:latin typeface="Helvetica Neue"/>
                <a:ea typeface="Helvetica Neue"/>
                <a:cs typeface="Helvetica Neue"/>
                <a:sym typeface="Helvetica Neue"/>
              </a:rPr>
              <a:t>SP20 TekGear Mens &amp; Boys</a:t>
            </a:r>
            <a:endParaRPr b="1" i="0" sz="20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nvSpPr>
        <p:spPr>
          <a:xfrm>
            <a:off x="939600" y="377775"/>
            <a:ext cx="7264800" cy="5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82" name="Google Shape;182;p10"/>
          <p:cNvSpPr txBox="1"/>
          <p:nvPr/>
        </p:nvSpPr>
        <p:spPr>
          <a:xfrm>
            <a:off x="203425" y="770075"/>
            <a:ext cx="2629800" cy="2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Dry Tek Shorts:</a:t>
            </a:r>
            <a:endParaRPr b="1" i="0" sz="1400" u="none" cap="none" strike="noStrike">
              <a:solidFill>
                <a:srgbClr val="000000"/>
              </a:solidFill>
              <a:latin typeface="Helvetica Neue"/>
              <a:ea typeface="Helvetica Neue"/>
              <a:cs typeface="Helvetica Neue"/>
              <a:sym typeface="Helvetica Neue"/>
            </a:endParaRPr>
          </a:p>
        </p:txBody>
      </p:sp>
      <p:sp>
        <p:nvSpPr>
          <p:cNvPr id="183" name="Google Shape;183;p10"/>
          <p:cNvSpPr txBox="1"/>
          <p:nvPr/>
        </p:nvSpPr>
        <p:spPr>
          <a:xfrm>
            <a:off x="203425" y="3856075"/>
            <a:ext cx="2629800" cy="2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Dry Tek SS Tees:</a:t>
            </a:r>
            <a:endParaRPr b="1" i="0" sz="1400" u="none" cap="none" strike="noStrike">
              <a:solidFill>
                <a:srgbClr val="000000"/>
              </a:solidFill>
              <a:latin typeface="Helvetica Neue"/>
              <a:ea typeface="Helvetica Neue"/>
              <a:cs typeface="Helvetica Neue"/>
              <a:sym typeface="Helvetica Neue"/>
            </a:endParaRPr>
          </a:p>
        </p:txBody>
      </p:sp>
      <p:sp>
        <p:nvSpPr>
          <p:cNvPr id="184" name="Google Shape;184;p10"/>
          <p:cNvSpPr txBox="1"/>
          <p:nvPr/>
        </p:nvSpPr>
        <p:spPr>
          <a:xfrm>
            <a:off x="6945200" y="5591838"/>
            <a:ext cx="2629800" cy="523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AutoNum type="arabicPeriod"/>
            </a:pPr>
            <a:r>
              <a:rPr b="1" i="0" lang="en-US" sz="1400" u="none" cap="none" strike="noStrike">
                <a:solidFill>
                  <a:srgbClr val="000000"/>
                </a:solidFill>
                <a:latin typeface="Helvetica Neue"/>
                <a:ea typeface="Helvetica Neue"/>
                <a:cs typeface="Helvetica Neue"/>
                <a:sym typeface="Helvetica Neue"/>
              </a:rPr>
              <a:t>TG DryTek SS Tee</a:t>
            </a:r>
            <a:endParaRPr b="1"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AutoNum type="arabicPeriod"/>
            </a:pPr>
            <a:r>
              <a:rPr b="1" i="0" lang="en-US" sz="1400" u="none" cap="none" strike="noStrike">
                <a:solidFill>
                  <a:srgbClr val="000000"/>
                </a:solidFill>
                <a:latin typeface="Helvetica Neue"/>
                <a:ea typeface="Helvetica Neue"/>
                <a:cs typeface="Helvetica Neue"/>
                <a:sym typeface="Helvetica Neue"/>
              </a:rPr>
              <a:t>TG DryTek Short</a:t>
            </a:r>
            <a:endParaRPr b="1" i="0" sz="1400" u="none" cap="none" strike="noStrike">
              <a:solidFill>
                <a:srgbClr val="000000"/>
              </a:solidFill>
              <a:latin typeface="Helvetica Neue"/>
              <a:ea typeface="Helvetica Neue"/>
              <a:cs typeface="Helvetica Neue"/>
              <a:sym typeface="Helvetica Neue"/>
            </a:endParaRPr>
          </a:p>
        </p:txBody>
      </p:sp>
      <p:sp>
        <p:nvSpPr>
          <p:cNvPr id="185" name="Google Shape;185;p10"/>
          <p:cNvSpPr txBox="1"/>
          <p:nvPr/>
        </p:nvSpPr>
        <p:spPr>
          <a:xfrm>
            <a:off x="5719850" y="3167400"/>
            <a:ext cx="3361200" cy="523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AutoNum type="arabicPeriod"/>
            </a:pPr>
            <a:r>
              <a:rPr b="1" i="0" lang="en-US" sz="1400" u="none" cap="none" strike="noStrike">
                <a:solidFill>
                  <a:srgbClr val="000000"/>
                </a:solidFill>
                <a:latin typeface="Helvetica Neue"/>
                <a:ea typeface="Helvetica Neue"/>
                <a:cs typeface="Helvetica Neue"/>
                <a:sym typeface="Helvetica Neue"/>
              </a:rPr>
              <a:t>TG DryTek Short</a:t>
            </a:r>
            <a:endParaRPr b="1"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AutoNum type="arabicPeriod"/>
            </a:pPr>
            <a:r>
              <a:rPr b="1" i="0" lang="en-US" sz="1400" u="none" cap="none" strike="noStrike">
                <a:solidFill>
                  <a:srgbClr val="000000"/>
                </a:solidFill>
                <a:latin typeface="Helvetica Neue"/>
                <a:ea typeface="Helvetica Neue"/>
                <a:cs typeface="Helvetica Neue"/>
                <a:sym typeface="Helvetica Neue"/>
              </a:rPr>
              <a:t>TG DryTek SS Tee</a:t>
            </a:r>
            <a:endParaRPr b="1"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AutoNum type="arabicPeriod"/>
            </a:pPr>
            <a:r>
              <a:rPr b="1" i="0" lang="en-US" sz="1400" u="none" cap="none" strike="noStrike">
                <a:solidFill>
                  <a:srgbClr val="000000"/>
                </a:solidFill>
                <a:latin typeface="Helvetica Neue"/>
                <a:ea typeface="Helvetica Neue"/>
                <a:cs typeface="Helvetica Neue"/>
                <a:sym typeface="Helvetica Neue"/>
              </a:rPr>
              <a:t>TG Textured BBall Short</a:t>
            </a:r>
            <a:endParaRPr b="1" i="0" sz="1400" u="none" cap="none" strike="noStrike">
              <a:solidFill>
                <a:srgbClr val="000000"/>
              </a:solidFill>
              <a:latin typeface="Helvetica Neue"/>
              <a:ea typeface="Helvetica Neue"/>
              <a:cs typeface="Helvetica Neue"/>
              <a:sym typeface="Helvetica Neue"/>
            </a:endParaRPr>
          </a:p>
        </p:txBody>
      </p:sp>
      <p:sp>
        <p:nvSpPr>
          <p:cNvPr id="186" name="Google Shape;186;p10"/>
          <p:cNvSpPr txBox="1"/>
          <p:nvPr/>
        </p:nvSpPr>
        <p:spPr>
          <a:xfrm>
            <a:off x="457200" y="274637"/>
            <a:ext cx="82296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2400"/>
              <a:buFont typeface="Helvetica Neue"/>
              <a:buNone/>
            </a:pPr>
            <a:r>
              <a:rPr b="1" i="0" lang="en-US" sz="2400" u="none" cap="none" strike="noStrike">
                <a:solidFill>
                  <a:schemeClr val="accent5"/>
                </a:solidFill>
                <a:latin typeface="Helvetica Neue"/>
                <a:ea typeface="Helvetica Neue"/>
                <a:cs typeface="Helvetica Neue"/>
                <a:sym typeface="Helvetica Neue"/>
              </a:rPr>
              <a:t>Style Market Baskets - TG Boys</a:t>
            </a:r>
            <a:endParaRPr b="1" i="0" sz="2400" u="none" cap="none" strike="noStrike">
              <a:solidFill>
                <a:schemeClr val="accent5"/>
              </a:solidFill>
              <a:latin typeface="Helvetica Neue"/>
              <a:ea typeface="Helvetica Neue"/>
              <a:cs typeface="Helvetica Neue"/>
              <a:sym typeface="Helvetica Neue"/>
            </a:endParaRPr>
          </a:p>
        </p:txBody>
      </p:sp>
      <p:pic>
        <p:nvPicPr>
          <p:cNvPr id="187" name="Google Shape;187;p10"/>
          <p:cNvPicPr preferRelativeResize="0"/>
          <p:nvPr/>
        </p:nvPicPr>
        <p:blipFill rotWithShape="1">
          <a:blip r:embed="rId3">
            <a:alphaModFix/>
          </a:blip>
          <a:srcRect b="44484" l="0" r="0" t="0"/>
          <a:stretch/>
        </p:blipFill>
        <p:spPr>
          <a:xfrm>
            <a:off x="304800" y="2851599"/>
            <a:ext cx="7226069" cy="363575"/>
          </a:xfrm>
          <a:prstGeom prst="rect">
            <a:avLst/>
          </a:prstGeom>
          <a:noFill/>
          <a:ln>
            <a:noFill/>
          </a:ln>
        </p:spPr>
      </p:pic>
      <p:pic>
        <p:nvPicPr>
          <p:cNvPr id="188" name="Google Shape;188;p10"/>
          <p:cNvPicPr preferRelativeResize="0"/>
          <p:nvPr/>
        </p:nvPicPr>
        <p:blipFill rotWithShape="1">
          <a:blip r:embed="rId4">
            <a:alphaModFix/>
          </a:blip>
          <a:srcRect b="0" l="0" r="0" t="0"/>
          <a:stretch/>
        </p:blipFill>
        <p:spPr>
          <a:xfrm>
            <a:off x="304800" y="1113775"/>
            <a:ext cx="7264799" cy="830269"/>
          </a:xfrm>
          <a:prstGeom prst="rect">
            <a:avLst/>
          </a:prstGeom>
          <a:noFill/>
          <a:ln>
            <a:noFill/>
          </a:ln>
        </p:spPr>
      </p:pic>
      <p:pic>
        <p:nvPicPr>
          <p:cNvPr id="189" name="Google Shape;189;p10"/>
          <p:cNvPicPr preferRelativeResize="0"/>
          <p:nvPr/>
        </p:nvPicPr>
        <p:blipFill rotWithShape="1">
          <a:blip r:embed="rId5">
            <a:alphaModFix/>
          </a:blip>
          <a:srcRect b="0" l="0" r="0" t="0"/>
          <a:stretch/>
        </p:blipFill>
        <p:spPr>
          <a:xfrm>
            <a:off x="299988" y="2008499"/>
            <a:ext cx="7318872" cy="829800"/>
          </a:xfrm>
          <a:prstGeom prst="rect">
            <a:avLst/>
          </a:prstGeom>
          <a:noFill/>
          <a:ln>
            <a:noFill/>
          </a:ln>
        </p:spPr>
      </p:pic>
      <p:pic>
        <p:nvPicPr>
          <p:cNvPr id="190" name="Google Shape;190;p10"/>
          <p:cNvPicPr preferRelativeResize="0"/>
          <p:nvPr/>
        </p:nvPicPr>
        <p:blipFill rotWithShape="1">
          <a:blip r:embed="rId6">
            <a:alphaModFix/>
          </a:blip>
          <a:srcRect b="25075" l="0" r="0" t="0"/>
          <a:stretch/>
        </p:blipFill>
        <p:spPr>
          <a:xfrm>
            <a:off x="203425" y="4800025"/>
            <a:ext cx="7438749" cy="523200"/>
          </a:xfrm>
          <a:prstGeom prst="rect">
            <a:avLst/>
          </a:prstGeom>
          <a:noFill/>
          <a:ln>
            <a:noFill/>
          </a:ln>
        </p:spPr>
      </p:pic>
      <p:pic>
        <p:nvPicPr>
          <p:cNvPr id="191" name="Google Shape;191;p10"/>
          <p:cNvPicPr preferRelativeResize="0"/>
          <p:nvPr/>
        </p:nvPicPr>
        <p:blipFill rotWithShape="1">
          <a:blip r:embed="rId7">
            <a:alphaModFix/>
          </a:blip>
          <a:srcRect b="0" l="0" r="0" t="0"/>
          <a:stretch/>
        </p:blipFill>
        <p:spPr>
          <a:xfrm>
            <a:off x="203425" y="4231775"/>
            <a:ext cx="7438450" cy="523200"/>
          </a:xfrm>
          <a:prstGeom prst="rect">
            <a:avLst/>
          </a:prstGeom>
          <a:noFill/>
          <a:ln>
            <a:noFill/>
          </a:ln>
        </p:spPr>
      </p:pic>
      <p:pic>
        <p:nvPicPr>
          <p:cNvPr id="192" name="Google Shape;192;p10"/>
          <p:cNvPicPr preferRelativeResize="0"/>
          <p:nvPr/>
        </p:nvPicPr>
        <p:blipFill rotWithShape="1">
          <a:blip r:embed="rId8">
            <a:alphaModFix/>
          </a:blip>
          <a:srcRect b="8891" l="0" r="0" t="0"/>
          <a:stretch/>
        </p:blipFill>
        <p:spPr>
          <a:xfrm>
            <a:off x="300000" y="5368275"/>
            <a:ext cx="6761101" cy="970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1"/>
          <p:cNvPicPr preferRelativeResize="0"/>
          <p:nvPr/>
        </p:nvPicPr>
        <p:blipFill rotWithShape="1">
          <a:blip r:embed="rId3">
            <a:alphaModFix/>
          </a:blip>
          <a:srcRect b="0" l="0" r="0" t="0"/>
          <a:stretch/>
        </p:blipFill>
        <p:spPr>
          <a:xfrm>
            <a:off x="152400" y="1547250"/>
            <a:ext cx="8839202" cy="629445"/>
          </a:xfrm>
          <a:prstGeom prst="rect">
            <a:avLst/>
          </a:prstGeom>
          <a:noFill/>
          <a:ln>
            <a:noFill/>
          </a:ln>
        </p:spPr>
      </p:pic>
      <p:pic>
        <p:nvPicPr>
          <p:cNvPr id="199" name="Google Shape;199;p11"/>
          <p:cNvPicPr preferRelativeResize="0"/>
          <p:nvPr/>
        </p:nvPicPr>
        <p:blipFill rotWithShape="1">
          <a:blip r:embed="rId4">
            <a:alphaModFix/>
          </a:blip>
          <a:srcRect b="0" l="0" r="0" t="0"/>
          <a:stretch/>
        </p:blipFill>
        <p:spPr>
          <a:xfrm>
            <a:off x="152400" y="2329095"/>
            <a:ext cx="8839198" cy="610219"/>
          </a:xfrm>
          <a:prstGeom prst="rect">
            <a:avLst/>
          </a:prstGeom>
          <a:noFill/>
          <a:ln>
            <a:noFill/>
          </a:ln>
        </p:spPr>
      </p:pic>
      <p:sp>
        <p:nvSpPr>
          <p:cNvPr id="200" name="Google Shape;200;p11"/>
          <p:cNvSpPr txBox="1"/>
          <p:nvPr/>
        </p:nvSpPr>
        <p:spPr>
          <a:xfrm>
            <a:off x="457200" y="274637"/>
            <a:ext cx="82296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2400"/>
              <a:buFont typeface="Helvetica Neue"/>
              <a:buNone/>
            </a:pPr>
            <a:r>
              <a:rPr b="1" i="0" lang="en-US" sz="2400" u="none" cap="none" strike="noStrike">
                <a:solidFill>
                  <a:schemeClr val="accent5"/>
                </a:solidFill>
                <a:latin typeface="Helvetica Neue"/>
                <a:ea typeface="Helvetica Neue"/>
                <a:cs typeface="Helvetica Neue"/>
                <a:sym typeface="Helvetica Neue"/>
              </a:rPr>
              <a:t>Style Market Baskets cont’d - TG Boys</a:t>
            </a:r>
            <a:endParaRPr b="1" i="0" sz="2400" u="none" cap="none" strike="noStrike">
              <a:solidFill>
                <a:schemeClr val="accent5"/>
              </a:solidFill>
              <a:latin typeface="Helvetica Neue"/>
              <a:ea typeface="Helvetica Neue"/>
              <a:cs typeface="Helvetica Neue"/>
              <a:sym typeface="Helvetica Neue"/>
            </a:endParaRPr>
          </a:p>
        </p:txBody>
      </p:sp>
      <p:sp>
        <p:nvSpPr>
          <p:cNvPr id="201" name="Google Shape;201;p11"/>
          <p:cNvSpPr txBox="1"/>
          <p:nvPr/>
        </p:nvSpPr>
        <p:spPr>
          <a:xfrm>
            <a:off x="152400" y="1139988"/>
            <a:ext cx="2629800" cy="2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Graphic Tees:</a:t>
            </a:r>
            <a:endParaRPr b="1" i="0" sz="1400" u="none" cap="none" strike="noStrike">
              <a:solidFill>
                <a:srgbClr val="000000"/>
              </a:solidFill>
              <a:latin typeface="Helvetica Neue"/>
              <a:ea typeface="Helvetica Neue"/>
              <a:cs typeface="Helvetica Neue"/>
              <a:sym typeface="Helvetica Neue"/>
            </a:endParaRPr>
          </a:p>
        </p:txBody>
      </p:sp>
      <p:sp>
        <p:nvSpPr>
          <p:cNvPr id="202" name="Google Shape;202;p11"/>
          <p:cNvSpPr txBox="1"/>
          <p:nvPr/>
        </p:nvSpPr>
        <p:spPr>
          <a:xfrm>
            <a:off x="939600" y="3215175"/>
            <a:ext cx="5797500" cy="523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AutoNum type="arabicPeriod"/>
            </a:pPr>
            <a:r>
              <a:rPr b="1" i="0" lang="en-US" sz="1400" u="none" cap="none" strike="noStrike">
                <a:solidFill>
                  <a:srgbClr val="000000"/>
                </a:solidFill>
                <a:latin typeface="Helvetica Neue"/>
                <a:ea typeface="Helvetica Neue"/>
                <a:cs typeface="Helvetica Neue"/>
                <a:sym typeface="Helvetica Neue"/>
              </a:rPr>
              <a:t>TG Graphic Tee</a:t>
            </a:r>
            <a:endParaRPr b="1"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AutoNum type="arabicPeriod"/>
            </a:pPr>
            <a:r>
              <a:rPr b="1" i="0" lang="en-US" sz="1400" u="none" cap="none" strike="noStrike">
                <a:solidFill>
                  <a:srgbClr val="000000"/>
                </a:solidFill>
                <a:latin typeface="Helvetica Neue"/>
                <a:ea typeface="Helvetica Neue"/>
                <a:cs typeface="Helvetica Neue"/>
                <a:sym typeface="Helvetica Neue"/>
              </a:rPr>
              <a:t>TG DryTek Short</a:t>
            </a:r>
            <a:endParaRPr b="1"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2"/>
          <p:cNvPicPr preferRelativeResize="0"/>
          <p:nvPr/>
        </p:nvPicPr>
        <p:blipFill rotWithShape="1">
          <a:blip r:embed="rId3">
            <a:alphaModFix/>
          </a:blip>
          <a:srcRect b="0" l="0" r="0" t="0"/>
          <a:stretch/>
        </p:blipFill>
        <p:spPr>
          <a:xfrm>
            <a:off x="714375" y="1546725"/>
            <a:ext cx="7972425" cy="466725"/>
          </a:xfrm>
          <a:prstGeom prst="rect">
            <a:avLst/>
          </a:prstGeom>
          <a:noFill/>
          <a:ln>
            <a:noFill/>
          </a:ln>
        </p:spPr>
      </p:pic>
      <p:sp>
        <p:nvSpPr>
          <p:cNvPr id="209" name="Google Shape;209;p12"/>
          <p:cNvSpPr txBox="1"/>
          <p:nvPr/>
        </p:nvSpPr>
        <p:spPr>
          <a:xfrm>
            <a:off x="457200" y="274637"/>
            <a:ext cx="82296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2400"/>
              <a:buFont typeface="Helvetica Neue"/>
              <a:buNone/>
            </a:pPr>
            <a:r>
              <a:rPr b="1" i="0" lang="en-US" sz="2400" u="none" cap="none" strike="noStrike">
                <a:solidFill>
                  <a:schemeClr val="accent5"/>
                </a:solidFill>
                <a:latin typeface="Helvetica Neue"/>
                <a:ea typeface="Helvetica Neue"/>
                <a:cs typeface="Helvetica Neue"/>
                <a:sym typeface="Helvetica Neue"/>
              </a:rPr>
              <a:t>SubClass Market Baskets - TG Boys</a:t>
            </a:r>
            <a:endParaRPr b="1" i="0" sz="2400" u="none" cap="none" strike="noStrike">
              <a:solidFill>
                <a:schemeClr val="accent5"/>
              </a:solidFill>
              <a:latin typeface="Helvetica Neue"/>
              <a:ea typeface="Helvetica Neue"/>
              <a:cs typeface="Helvetica Neue"/>
              <a:sym typeface="Helvetica Neue"/>
            </a:endParaRPr>
          </a:p>
        </p:txBody>
      </p:sp>
      <p:pic>
        <p:nvPicPr>
          <p:cNvPr id="210" name="Google Shape;210;p12"/>
          <p:cNvPicPr preferRelativeResize="0"/>
          <p:nvPr/>
        </p:nvPicPr>
        <p:blipFill rotWithShape="1">
          <a:blip r:embed="rId4">
            <a:alphaModFix/>
          </a:blip>
          <a:srcRect b="0" l="0" r="0" t="0"/>
          <a:stretch/>
        </p:blipFill>
        <p:spPr>
          <a:xfrm>
            <a:off x="704838" y="4817275"/>
            <a:ext cx="7991475" cy="657225"/>
          </a:xfrm>
          <a:prstGeom prst="rect">
            <a:avLst/>
          </a:prstGeom>
          <a:noFill/>
          <a:ln>
            <a:noFill/>
          </a:ln>
        </p:spPr>
      </p:pic>
      <p:pic>
        <p:nvPicPr>
          <p:cNvPr id="211" name="Google Shape;211;p12"/>
          <p:cNvPicPr preferRelativeResize="0"/>
          <p:nvPr/>
        </p:nvPicPr>
        <p:blipFill rotWithShape="1">
          <a:blip r:embed="rId5">
            <a:alphaModFix/>
          </a:blip>
          <a:srcRect b="0" l="0" r="0" t="0"/>
          <a:stretch/>
        </p:blipFill>
        <p:spPr>
          <a:xfrm>
            <a:off x="695325" y="5634675"/>
            <a:ext cx="8010525" cy="457200"/>
          </a:xfrm>
          <a:prstGeom prst="rect">
            <a:avLst/>
          </a:prstGeom>
          <a:noFill/>
          <a:ln>
            <a:noFill/>
          </a:ln>
        </p:spPr>
      </p:pic>
      <p:pic>
        <p:nvPicPr>
          <p:cNvPr id="212" name="Google Shape;212;p12"/>
          <p:cNvPicPr preferRelativeResize="0"/>
          <p:nvPr/>
        </p:nvPicPr>
        <p:blipFill rotWithShape="1">
          <a:blip r:embed="rId6">
            <a:alphaModFix/>
          </a:blip>
          <a:srcRect b="0" l="0" r="0" t="0"/>
          <a:stretch/>
        </p:blipFill>
        <p:spPr>
          <a:xfrm>
            <a:off x="700075" y="2153338"/>
            <a:ext cx="8001000" cy="685800"/>
          </a:xfrm>
          <a:prstGeom prst="rect">
            <a:avLst/>
          </a:prstGeom>
          <a:noFill/>
          <a:ln>
            <a:noFill/>
          </a:ln>
        </p:spPr>
      </p:pic>
      <p:pic>
        <p:nvPicPr>
          <p:cNvPr id="213" name="Google Shape;213;p12"/>
          <p:cNvPicPr preferRelativeResize="0"/>
          <p:nvPr/>
        </p:nvPicPr>
        <p:blipFill rotWithShape="1">
          <a:blip r:embed="rId7">
            <a:alphaModFix/>
          </a:blip>
          <a:srcRect b="0" l="0" r="0" t="0"/>
          <a:stretch/>
        </p:blipFill>
        <p:spPr>
          <a:xfrm>
            <a:off x="681013" y="2979050"/>
            <a:ext cx="7991475" cy="409575"/>
          </a:xfrm>
          <a:prstGeom prst="rect">
            <a:avLst/>
          </a:prstGeom>
          <a:noFill/>
          <a:ln>
            <a:noFill/>
          </a:ln>
        </p:spPr>
      </p:pic>
      <p:pic>
        <p:nvPicPr>
          <p:cNvPr id="214" name="Google Shape;214;p12"/>
          <p:cNvPicPr preferRelativeResize="0"/>
          <p:nvPr/>
        </p:nvPicPr>
        <p:blipFill rotWithShape="1">
          <a:blip r:embed="rId8">
            <a:alphaModFix/>
          </a:blip>
          <a:srcRect b="0" l="0" r="0" t="0"/>
          <a:stretch/>
        </p:blipFill>
        <p:spPr>
          <a:xfrm>
            <a:off x="728650" y="3499588"/>
            <a:ext cx="7943850" cy="657225"/>
          </a:xfrm>
          <a:prstGeom prst="rect">
            <a:avLst/>
          </a:prstGeom>
          <a:noFill/>
          <a:ln>
            <a:noFill/>
          </a:ln>
        </p:spPr>
      </p:pic>
      <p:sp>
        <p:nvSpPr>
          <p:cNvPr id="215" name="Google Shape;215;p12"/>
          <p:cNvSpPr txBox="1"/>
          <p:nvPr/>
        </p:nvSpPr>
        <p:spPr>
          <a:xfrm>
            <a:off x="728675" y="4438413"/>
            <a:ext cx="2629800" cy="2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Bottoms:</a:t>
            </a:r>
            <a:endParaRPr b="1" i="0" sz="1400" u="none" cap="none" strike="noStrike">
              <a:solidFill>
                <a:srgbClr val="000000"/>
              </a:solidFill>
              <a:latin typeface="Helvetica Neue"/>
              <a:ea typeface="Helvetica Neue"/>
              <a:cs typeface="Helvetica Neue"/>
              <a:sym typeface="Helvetica Neue"/>
            </a:endParaRPr>
          </a:p>
        </p:txBody>
      </p:sp>
      <p:sp>
        <p:nvSpPr>
          <p:cNvPr id="216" name="Google Shape;216;p12"/>
          <p:cNvSpPr txBox="1"/>
          <p:nvPr/>
        </p:nvSpPr>
        <p:spPr>
          <a:xfrm>
            <a:off x="843525" y="1139713"/>
            <a:ext cx="2629800" cy="2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Tops:</a:t>
            </a:r>
            <a:endParaRPr b="1"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nvSpPr>
        <p:spPr>
          <a:xfrm>
            <a:off x="271475" y="303200"/>
            <a:ext cx="85725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3600"/>
              <a:buFont typeface="Helvetica Neue"/>
              <a:buNone/>
            </a:pPr>
            <a:r>
              <a:rPr b="1" i="0" lang="en-US" sz="3600" u="none" cap="none" strike="noStrike">
                <a:solidFill>
                  <a:schemeClr val="accent5"/>
                </a:solidFill>
                <a:latin typeface="Helvetica Neue"/>
                <a:ea typeface="Helvetica Neue"/>
                <a:cs typeface="Helvetica Neue"/>
                <a:sym typeface="Helvetica Neue"/>
              </a:rPr>
              <a:t>Mens Active Bestsellers - Spring</a:t>
            </a:r>
            <a:endParaRPr b="1" i="0" sz="3600" u="none" cap="none" strike="noStrike">
              <a:solidFill>
                <a:schemeClr val="accent5"/>
              </a:solidFill>
              <a:latin typeface="Helvetica Neue"/>
              <a:ea typeface="Helvetica Neue"/>
              <a:cs typeface="Helvetica Neue"/>
              <a:sym typeface="Helvetica Neue"/>
            </a:endParaRPr>
          </a:p>
        </p:txBody>
      </p:sp>
      <p:sp>
        <p:nvSpPr>
          <p:cNvPr id="223" name="Google Shape;223;p13"/>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Spring STD</a:t>
            </a:r>
            <a:endParaRPr b="1" i="0" sz="1400" u="none" cap="none" strike="noStrike">
              <a:solidFill>
                <a:srgbClr val="000000"/>
              </a:solidFill>
              <a:latin typeface="Helvetica Neue"/>
              <a:ea typeface="Helvetica Neue"/>
              <a:cs typeface="Helvetica Neue"/>
              <a:sym typeface="Helvetica Neue"/>
            </a:endParaRPr>
          </a:p>
        </p:txBody>
      </p:sp>
      <p:sp>
        <p:nvSpPr>
          <p:cNvPr id="224" name="Google Shape;224;p13"/>
          <p:cNvSpPr txBox="1"/>
          <p:nvPr/>
        </p:nvSpPr>
        <p:spPr>
          <a:xfrm>
            <a:off x="152400" y="1228713"/>
            <a:ext cx="34146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Top 8 sales volume drivers:</a:t>
            </a:r>
            <a:endParaRPr b="0" i="0" sz="1400" u="none" cap="none" strike="noStrike">
              <a:solidFill>
                <a:srgbClr val="000000"/>
              </a:solidFill>
              <a:latin typeface="Helvetica Neue"/>
              <a:ea typeface="Helvetica Neue"/>
              <a:cs typeface="Helvetica Neue"/>
              <a:sym typeface="Helvetica Neue"/>
            </a:endParaRPr>
          </a:p>
        </p:txBody>
      </p:sp>
      <p:pic>
        <p:nvPicPr>
          <p:cNvPr id="225" name="Google Shape;225;p13"/>
          <p:cNvPicPr preferRelativeResize="0"/>
          <p:nvPr/>
        </p:nvPicPr>
        <p:blipFill rotWithShape="1">
          <a:blip r:embed="rId3">
            <a:alphaModFix/>
          </a:blip>
          <a:srcRect b="0" l="0" r="0" t="0"/>
          <a:stretch/>
        </p:blipFill>
        <p:spPr>
          <a:xfrm>
            <a:off x="152400" y="1581138"/>
            <a:ext cx="8839200" cy="2822341"/>
          </a:xfrm>
          <a:prstGeom prst="rect">
            <a:avLst/>
          </a:prstGeom>
          <a:noFill/>
          <a:ln>
            <a:noFill/>
          </a:ln>
        </p:spPr>
      </p:pic>
      <p:pic>
        <p:nvPicPr>
          <p:cNvPr id="226" name="Google Shape;226;p13"/>
          <p:cNvPicPr preferRelativeResize="0"/>
          <p:nvPr/>
        </p:nvPicPr>
        <p:blipFill rotWithShape="1">
          <a:blip r:embed="rId4">
            <a:alphaModFix/>
          </a:blip>
          <a:srcRect b="0" l="0" r="0" t="0"/>
          <a:stretch/>
        </p:blipFill>
        <p:spPr>
          <a:xfrm>
            <a:off x="152400" y="4822424"/>
            <a:ext cx="1227286" cy="1480325"/>
          </a:xfrm>
          <a:prstGeom prst="rect">
            <a:avLst/>
          </a:prstGeom>
          <a:noFill/>
          <a:ln>
            <a:noFill/>
          </a:ln>
        </p:spPr>
      </p:pic>
      <p:pic>
        <p:nvPicPr>
          <p:cNvPr id="227" name="Google Shape;227;p13"/>
          <p:cNvPicPr preferRelativeResize="0"/>
          <p:nvPr/>
        </p:nvPicPr>
        <p:blipFill rotWithShape="1">
          <a:blip r:embed="rId5">
            <a:alphaModFix/>
          </a:blip>
          <a:srcRect b="0" l="0" r="0" t="0"/>
          <a:stretch/>
        </p:blipFill>
        <p:spPr>
          <a:xfrm>
            <a:off x="1303848" y="4678938"/>
            <a:ext cx="1000125" cy="1513877"/>
          </a:xfrm>
          <a:prstGeom prst="rect">
            <a:avLst/>
          </a:prstGeom>
          <a:noFill/>
          <a:ln>
            <a:noFill/>
          </a:ln>
        </p:spPr>
      </p:pic>
      <p:pic>
        <p:nvPicPr>
          <p:cNvPr id="228" name="Google Shape;228;p13"/>
          <p:cNvPicPr preferRelativeResize="0"/>
          <p:nvPr/>
        </p:nvPicPr>
        <p:blipFill rotWithShape="1">
          <a:blip r:embed="rId6">
            <a:alphaModFix/>
          </a:blip>
          <a:srcRect b="0" l="0" r="0" t="0"/>
          <a:stretch/>
        </p:blipFill>
        <p:spPr>
          <a:xfrm>
            <a:off x="2271476" y="4822425"/>
            <a:ext cx="1174284" cy="1366789"/>
          </a:xfrm>
          <a:prstGeom prst="rect">
            <a:avLst/>
          </a:prstGeom>
          <a:noFill/>
          <a:ln>
            <a:noFill/>
          </a:ln>
        </p:spPr>
      </p:pic>
      <p:pic>
        <p:nvPicPr>
          <p:cNvPr id="229" name="Google Shape;229;p13"/>
          <p:cNvPicPr preferRelativeResize="0"/>
          <p:nvPr/>
        </p:nvPicPr>
        <p:blipFill rotWithShape="1">
          <a:blip r:embed="rId7">
            <a:alphaModFix/>
          </a:blip>
          <a:srcRect b="0" l="0" r="0" t="0"/>
          <a:stretch/>
        </p:blipFill>
        <p:spPr>
          <a:xfrm>
            <a:off x="3511276" y="4760875"/>
            <a:ext cx="1120299" cy="1451125"/>
          </a:xfrm>
          <a:prstGeom prst="rect">
            <a:avLst/>
          </a:prstGeom>
          <a:noFill/>
          <a:ln>
            <a:noFill/>
          </a:ln>
        </p:spPr>
      </p:pic>
      <p:pic>
        <p:nvPicPr>
          <p:cNvPr id="230" name="Google Shape;230;p13"/>
          <p:cNvPicPr preferRelativeResize="0"/>
          <p:nvPr/>
        </p:nvPicPr>
        <p:blipFill rotWithShape="1">
          <a:blip r:embed="rId8">
            <a:alphaModFix/>
          </a:blip>
          <a:srcRect b="0" l="0" r="0" t="0"/>
          <a:stretch/>
        </p:blipFill>
        <p:spPr>
          <a:xfrm>
            <a:off x="4631578" y="4703008"/>
            <a:ext cx="1367738" cy="1465744"/>
          </a:xfrm>
          <a:prstGeom prst="rect">
            <a:avLst/>
          </a:prstGeom>
          <a:noFill/>
          <a:ln>
            <a:noFill/>
          </a:ln>
        </p:spPr>
      </p:pic>
      <p:pic>
        <p:nvPicPr>
          <p:cNvPr id="231" name="Google Shape;231;p13"/>
          <p:cNvPicPr preferRelativeResize="0"/>
          <p:nvPr/>
        </p:nvPicPr>
        <p:blipFill rotWithShape="1">
          <a:blip r:embed="rId9">
            <a:alphaModFix/>
          </a:blip>
          <a:srcRect b="0" l="0" r="0" t="0"/>
          <a:stretch/>
        </p:blipFill>
        <p:spPr>
          <a:xfrm>
            <a:off x="5936899" y="4710316"/>
            <a:ext cx="1367738" cy="1451144"/>
          </a:xfrm>
          <a:prstGeom prst="rect">
            <a:avLst/>
          </a:prstGeom>
          <a:noFill/>
          <a:ln>
            <a:noFill/>
          </a:ln>
        </p:spPr>
      </p:pic>
      <p:pic>
        <p:nvPicPr>
          <p:cNvPr id="232" name="Google Shape;232;p13"/>
          <p:cNvPicPr preferRelativeResize="0"/>
          <p:nvPr/>
        </p:nvPicPr>
        <p:blipFill rotWithShape="1">
          <a:blip r:embed="rId10">
            <a:alphaModFix/>
          </a:blip>
          <a:srcRect b="0" l="0" r="0" t="0"/>
          <a:stretch/>
        </p:blipFill>
        <p:spPr>
          <a:xfrm>
            <a:off x="7185162" y="4695712"/>
            <a:ext cx="841688" cy="1480322"/>
          </a:xfrm>
          <a:prstGeom prst="rect">
            <a:avLst/>
          </a:prstGeom>
          <a:noFill/>
          <a:ln>
            <a:noFill/>
          </a:ln>
        </p:spPr>
      </p:pic>
      <p:pic>
        <p:nvPicPr>
          <p:cNvPr id="233" name="Google Shape;233;p13"/>
          <p:cNvPicPr preferRelativeResize="0"/>
          <p:nvPr/>
        </p:nvPicPr>
        <p:blipFill rotWithShape="1">
          <a:blip r:embed="rId11">
            <a:alphaModFix/>
          </a:blip>
          <a:srcRect b="0" l="0" r="0" t="0"/>
          <a:stretch/>
        </p:blipFill>
        <p:spPr>
          <a:xfrm>
            <a:off x="8129600" y="4695700"/>
            <a:ext cx="773306" cy="1480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4"/>
          <p:cNvSpPr txBox="1"/>
          <p:nvPr/>
        </p:nvSpPr>
        <p:spPr>
          <a:xfrm>
            <a:off x="457200" y="274637"/>
            <a:ext cx="82296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3600"/>
              <a:buFont typeface="Helvetica Neue"/>
              <a:buNone/>
            </a:pPr>
            <a:r>
              <a:rPr b="1" i="0" lang="en-US" sz="3600" u="none" cap="none" strike="noStrike">
                <a:solidFill>
                  <a:schemeClr val="accent5"/>
                </a:solidFill>
                <a:latin typeface="Helvetica Neue"/>
                <a:ea typeface="Helvetica Neue"/>
                <a:cs typeface="Helvetica Neue"/>
                <a:sym typeface="Helvetica Neue"/>
              </a:rPr>
              <a:t>Mens Tek Gear Best Sellers - Spring</a:t>
            </a:r>
            <a:endParaRPr b="1" i="0" sz="3600" u="none" cap="none" strike="noStrike">
              <a:solidFill>
                <a:schemeClr val="accent5"/>
              </a:solidFill>
              <a:latin typeface="Helvetica Neue"/>
              <a:ea typeface="Helvetica Neue"/>
              <a:cs typeface="Helvetica Neue"/>
              <a:sym typeface="Helvetica Neue"/>
            </a:endParaRPr>
          </a:p>
        </p:txBody>
      </p:sp>
      <p:sp>
        <p:nvSpPr>
          <p:cNvPr id="240" name="Google Shape;240;p14"/>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Spring STD</a:t>
            </a:r>
            <a:endParaRPr b="1" i="0" sz="1400" u="none" cap="none" strike="noStrike">
              <a:solidFill>
                <a:srgbClr val="000000"/>
              </a:solidFill>
              <a:latin typeface="Helvetica Neue"/>
              <a:ea typeface="Helvetica Neue"/>
              <a:cs typeface="Helvetica Neue"/>
              <a:sym typeface="Helvetica Neue"/>
            </a:endParaRPr>
          </a:p>
        </p:txBody>
      </p:sp>
      <p:pic>
        <p:nvPicPr>
          <p:cNvPr id="241" name="Google Shape;241;p14"/>
          <p:cNvPicPr preferRelativeResize="0"/>
          <p:nvPr/>
        </p:nvPicPr>
        <p:blipFill rotWithShape="1">
          <a:blip r:embed="rId3">
            <a:alphaModFix/>
          </a:blip>
          <a:srcRect b="0" l="0" r="0" t="0"/>
          <a:stretch/>
        </p:blipFill>
        <p:spPr>
          <a:xfrm>
            <a:off x="152400" y="1600363"/>
            <a:ext cx="8839202" cy="1909808"/>
          </a:xfrm>
          <a:prstGeom prst="rect">
            <a:avLst/>
          </a:prstGeom>
          <a:noFill/>
          <a:ln>
            <a:noFill/>
          </a:ln>
        </p:spPr>
      </p:pic>
      <p:sp>
        <p:nvSpPr>
          <p:cNvPr id="242" name="Google Shape;242;p14"/>
          <p:cNvSpPr txBox="1"/>
          <p:nvPr/>
        </p:nvSpPr>
        <p:spPr>
          <a:xfrm>
            <a:off x="152400" y="1228713"/>
            <a:ext cx="34146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Top 5 sales volume drivers:</a:t>
            </a:r>
            <a:endParaRPr b="0" i="0" sz="1400" u="none" cap="none" strike="noStrike">
              <a:solidFill>
                <a:srgbClr val="000000"/>
              </a:solidFill>
              <a:latin typeface="Helvetica Neue"/>
              <a:ea typeface="Helvetica Neue"/>
              <a:cs typeface="Helvetica Neue"/>
              <a:sym typeface="Helvetica Neue"/>
            </a:endParaRPr>
          </a:p>
        </p:txBody>
      </p:sp>
      <p:pic>
        <p:nvPicPr>
          <p:cNvPr id="243" name="Google Shape;243;p14"/>
          <p:cNvPicPr preferRelativeResize="0"/>
          <p:nvPr/>
        </p:nvPicPr>
        <p:blipFill rotWithShape="1">
          <a:blip r:embed="rId4">
            <a:alphaModFix/>
          </a:blip>
          <a:srcRect b="0" l="0" r="0" t="0"/>
          <a:stretch/>
        </p:blipFill>
        <p:spPr>
          <a:xfrm>
            <a:off x="266700" y="3762424"/>
            <a:ext cx="1210825" cy="2138175"/>
          </a:xfrm>
          <a:prstGeom prst="rect">
            <a:avLst/>
          </a:prstGeom>
          <a:noFill/>
          <a:ln>
            <a:noFill/>
          </a:ln>
        </p:spPr>
      </p:pic>
      <p:pic>
        <p:nvPicPr>
          <p:cNvPr id="244" name="Google Shape;244;p14"/>
          <p:cNvPicPr preferRelativeResize="0"/>
          <p:nvPr/>
        </p:nvPicPr>
        <p:blipFill rotWithShape="1">
          <a:blip r:embed="rId5">
            <a:alphaModFix/>
          </a:blip>
          <a:srcRect b="0" l="0" r="0" t="0"/>
          <a:stretch/>
        </p:blipFill>
        <p:spPr>
          <a:xfrm>
            <a:off x="1624025" y="3776850"/>
            <a:ext cx="1855475" cy="2109321"/>
          </a:xfrm>
          <a:prstGeom prst="rect">
            <a:avLst/>
          </a:prstGeom>
          <a:noFill/>
          <a:ln>
            <a:noFill/>
          </a:ln>
        </p:spPr>
      </p:pic>
      <p:pic>
        <p:nvPicPr>
          <p:cNvPr id="245" name="Google Shape;245;p14"/>
          <p:cNvPicPr preferRelativeResize="0"/>
          <p:nvPr/>
        </p:nvPicPr>
        <p:blipFill rotWithShape="1">
          <a:blip r:embed="rId6">
            <a:alphaModFix/>
          </a:blip>
          <a:srcRect b="0" l="0" r="0" t="0"/>
          <a:stretch/>
        </p:blipFill>
        <p:spPr>
          <a:xfrm>
            <a:off x="3626000" y="3776850"/>
            <a:ext cx="1453850" cy="2138294"/>
          </a:xfrm>
          <a:prstGeom prst="rect">
            <a:avLst/>
          </a:prstGeom>
          <a:noFill/>
          <a:ln>
            <a:noFill/>
          </a:ln>
        </p:spPr>
      </p:pic>
      <p:pic>
        <p:nvPicPr>
          <p:cNvPr id="246" name="Google Shape;246;p14"/>
          <p:cNvPicPr preferRelativeResize="0"/>
          <p:nvPr/>
        </p:nvPicPr>
        <p:blipFill rotWithShape="1">
          <a:blip r:embed="rId7">
            <a:alphaModFix/>
          </a:blip>
          <a:srcRect b="0" l="0" r="0" t="0"/>
          <a:stretch/>
        </p:blipFill>
        <p:spPr>
          <a:xfrm>
            <a:off x="5318850" y="3948326"/>
            <a:ext cx="1855475" cy="1994475"/>
          </a:xfrm>
          <a:prstGeom prst="rect">
            <a:avLst/>
          </a:prstGeom>
          <a:noFill/>
          <a:ln>
            <a:noFill/>
          </a:ln>
        </p:spPr>
      </p:pic>
      <p:pic>
        <p:nvPicPr>
          <p:cNvPr id="247" name="Google Shape;247;p14"/>
          <p:cNvPicPr preferRelativeResize="0"/>
          <p:nvPr/>
        </p:nvPicPr>
        <p:blipFill rotWithShape="1">
          <a:blip r:embed="rId8">
            <a:alphaModFix/>
          </a:blip>
          <a:srcRect b="0" l="0" r="0" t="0"/>
          <a:stretch/>
        </p:blipFill>
        <p:spPr>
          <a:xfrm>
            <a:off x="7328350" y="3724425"/>
            <a:ext cx="1554918" cy="2243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5"/>
          <p:cNvSpPr txBox="1"/>
          <p:nvPr>
            <p:ph type="title"/>
          </p:nvPr>
        </p:nvSpPr>
        <p:spPr>
          <a:xfrm>
            <a:off x="247000" y="202200"/>
            <a:ext cx="8805000" cy="1143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3600"/>
              <a:t>Customer reviews on SP20 best sellers</a:t>
            </a:r>
            <a:endParaRPr sz="3600"/>
          </a:p>
        </p:txBody>
      </p:sp>
      <p:sp>
        <p:nvSpPr>
          <p:cNvPr id="254" name="Google Shape;254;p15"/>
          <p:cNvSpPr txBox="1"/>
          <p:nvPr>
            <p:ph idx="1" type="body"/>
          </p:nvPr>
        </p:nvSpPr>
        <p:spPr>
          <a:xfrm>
            <a:off x="485850" y="1165950"/>
            <a:ext cx="4339200" cy="513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1200"/>
              <a:t>Men’s Tricot OB Pant</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rPr lang="en-US" sz="1200"/>
              <a:t>Likes: Soft material, lightweight</a:t>
            </a:r>
            <a:endParaRPr sz="1200"/>
          </a:p>
          <a:p>
            <a:pPr indent="0" lvl="0" marL="0" rtl="0" algn="l">
              <a:lnSpc>
                <a:spcPct val="100000"/>
              </a:lnSpc>
              <a:spcBef>
                <a:spcPts val="640"/>
              </a:spcBef>
              <a:spcAft>
                <a:spcPts val="0"/>
              </a:spcAft>
              <a:buSzPts val="3200"/>
              <a:buNone/>
            </a:pPr>
            <a:r>
              <a:rPr lang="en-US" sz="1200"/>
              <a:t>Improvements: Fit issues (especially w/ large), elastic band doesn’t hold/waistband gaps, string in waist breaks, legs too slim (12 reviews on fit issues/bad waistband)</a:t>
            </a:r>
            <a:endParaRPr sz="1200"/>
          </a:p>
          <a:p>
            <a:pPr indent="0" lvl="0" marL="0" rtl="0" algn="l">
              <a:lnSpc>
                <a:spcPct val="100000"/>
              </a:lnSpc>
              <a:spcBef>
                <a:spcPts val="640"/>
              </a:spcBef>
              <a:spcAft>
                <a:spcPts val="0"/>
              </a:spcAft>
              <a:buSzPts val="3200"/>
              <a:buNone/>
            </a:pPr>
            <a:r>
              <a:t/>
            </a:r>
            <a:endParaRPr sz="1200"/>
          </a:p>
          <a:p>
            <a:pPr indent="0" lvl="0" marL="0" rtl="0" algn="l">
              <a:lnSpc>
                <a:spcPct val="100000"/>
              </a:lnSpc>
              <a:spcBef>
                <a:spcPts val="640"/>
              </a:spcBef>
              <a:spcAft>
                <a:spcPts val="0"/>
              </a:spcAft>
              <a:buSzPts val="3200"/>
              <a:buNone/>
            </a:pPr>
            <a:r>
              <a:rPr b="1" lang="en-US" sz="1200"/>
              <a:t>Men’s DryTek SS Tee</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rPr lang="en-US" sz="1200"/>
              <a:t>Likes: Keeps you cool/dry, soft fabric</a:t>
            </a:r>
            <a:br>
              <a:rPr lang="en-US" sz="1200"/>
            </a:br>
            <a:r>
              <a:rPr lang="en-US" sz="1200"/>
              <a:t>Improvements: Maybe some fit issues (2 reviews)</a:t>
            </a:r>
            <a:endParaRPr sz="1200"/>
          </a:p>
          <a:p>
            <a:pPr indent="0" lvl="0" marL="0" rtl="0" algn="l">
              <a:lnSpc>
                <a:spcPct val="100000"/>
              </a:lnSpc>
              <a:spcBef>
                <a:spcPts val="640"/>
              </a:spcBef>
              <a:spcAft>
                <a:spcPts val="0"/>
              </a:spcAft>
              <a:buSzPts val="3200"/>
              <a:buNone/>
            </a:pPr>
            <a:r>
              <a:t/>
            </a:r>
            <a:endParaRPr sz="1200"/>
          </a:p>
          <a:p>
            <a:pPr indent="0" lvl="0" marL="0" rtl="0" algn="l">
              <a:lnSpc>
                <a:spcPct val="100000"/>
              </a:lnSpc>
              <a:spcBef>
                <a:spcPts val="640"/>
              </a:spcBef>
              <a:spcAft>
                <a:spcPts val="0"/>
              </a:spcAft>
              <a:buSzPts val="3200"/>
              <a:buNone/>
            </a:pPr>
            <a:r>
              <a:rPr b="1" lang="en-US" sz="1200"/>
              <a:t>Men’s Mesh Shorts</a:t>
            </a:r>
            <a:endParaRPr b="1" sz="1200"/>
          </a:p>
          <a:p>
            <a:pPr indent="0" lvl="0" marL="0" rtl="0" algn="l">
              <a:lnSpc>
                <a:spcPct val="100000"/>
              </a:lnSpc>
              <a:spcBef>
                <a:spcPts val="640"/>
              </a:spcBef>
              <a:spcAft>
                <a:spcPts val="0"/>
              </a:spcAft>
              <a:buSzPts val="3200"/>
              <a:buNone/>
            </a:pPr>
            <a:r>
              <a:t/>
            </a:r>
            <a:endParaRPr sz="1200"/>
          </a:p>
          <a:p>
            <a:pPr indent="0" lvl="0" marL="0" rtl="0" algn="l">
              <a:lnSpc>
                <a:spcPct val="100000"/>
              </a:lnSpc>
              <a:spcBef>
                <a:spcPts val="640"/>
              </a:spcBef>
              <a:spcAft>
                <a:spcPts val="0"/>
              </a:spcAft>
              <a:buSzPts val="3200"/>
              <a:buNone/>
            </a:pPr>
            <a:r>
              <a:t/>
            </a:r>
            <a:endParaRPr sz="1200"/>
          </a:p>
          <a:p>
            <a:pPr indent="0" lvl="0" marL="0" rtl="0" algn="l">
              <a:lnSpc>
                <a:spcPct val="100000"/>
              </a:lnSpc>
              <a:spcBef>
                <a:spcPts val="640"/>
              </a:spcBef>
              <a:spcAft>
                <a:spcPts val="0"/>
              </a:spcAft>
              <a:buSzPts val="3200"/>
              <a:buNone/>
            </a:pPr>
            <a:r>
              <a:rPr lang="en-US" sz="1200"/>
              <a:t>Likes: Good quality for price</a:t>
            </a:r>
            <a:endParaRPr sz="1200"/>
          </a:p>
          <a:p>
            <a:pPr indent="0" lvl="0" marL="0" rtl="0" algn="l">
              <a:lnSpc>
                <a:spcPct val="100000"/>
              </a:lnSpc>
              <a:spcBef>
                <a:spcPts val="640"/>
              </a:spcBef>
              <a:spcAft>
                <a:spcPts val="0"/>
              </a:spcAft>
              <a:buSzPts val="3200"/>
              <a:buNone/>
            </a:pPr>
            <a:r>
              <a:rPr lang="en-US" sz="1200"/>
              <a:t>Improvements: Fit issue - runs small (2 reviews), drawstring too short</a:t>
            </a:r>
            <a:endParaRPr sz="1200"/>
          </a:p>
          <a:p>
            <a:pPr indent="0" lvl="0" marL="0" rtl="0" algn="l">
              <a:lnSpc>
                <a:spcPct val="100000"/>
              </a:lnSpc>
              <a:spcBef>
                <a:spcPts val="640"/>
              </a:spcBef>
              <a:spcAft>
                <a:spcPts val="0"/>
              </a:spcAft>
              <a:buSzPts val="3200"/>
              <a:buNone/>
            </a:pPr>
            <a:r>
              <a:t/>
            </a:r>
            <a:endParaRPr b="1" sz="1200"/>
          </a:p>
        </p:txBody>
      </p:sp>
      <p:pic>
        <p:nvPicPr>
          <p:cNvPr id="255" name="Google Shape;255;p15"/>
          <p:cNvPicPr preferRelativeResize="0"/>
          <p:nvPr/>
        </p:nvPicPr>
        <p:blipFill rotWithShape="1">
          <a:blip r:embed="rId3">
            <a:alphaModFix/>
          </a:blip>
          <a:srcRect b="0" l="0" r="0" t="0"/>
          <a:stretch/>
        </p:blipFill>
        <p:spPr>
          <a:xfrm>
            <a:off x="565825" y="1535076"/>
            <a:ext cx="3028950" cy="426899"/>
          </a:xfrm>
          <a:prstGeom prst="rect">
            <a:avLst/>
          </a:prstGeom>
          <a:noFill/>
          <a:ln>
            <a:noFill/>
          </a:ln>
        </p:spPr>
      </p:pic>
      <p:pic>
        <p:nvPicPr>
          <p:cNvPr id="256" name="Google Shape;256;p15"/>
          <p:cNvPicPr preferRelativeResize="0"/>
          <p:nvPr/>
        </p:nvPicPr>
        <p:blipFill rotWithShape="1">
          <a:blip r:embed="rId4">
            <a:alphaModFix/>
          </a:blip>
          <a:srcRect b="0" l="0" r="0" t="0"/>
          <a:stretch/>
        </p:blipFill>
        <p:spPr>
          <a:xfrm>
            <a:off x="538275" y="3519900"/>
            <a:ext cx="3084050" cy="426900"/>
          </a:xfrm>
          <a:prstGeom prst="rect">
            <a:avLst/>
          </a:prstGeom>
          <a:noFill/>
          <a:ln>
            <a:noFill/>
          </a:ln>
        </p:spPr>
      </p:pic>
      <p:pic>
        <p:nvPicPr>
          <p:cNvPr id="257" name="Google Shape;257;p15"/>
          <p:cNvPicPr preferRelativeResize="0"/>
          <p:nvPr/>
        </p:nvPicPr>
        <p:blipFill rotWithShape="1">
          <a:blip r:embed="rId5">
            <a:alphaModFix/>
          </a:blip>
          <a:srcRect b="0" l="0" r="0" t="0"/>
          <a:stretch/>
        </p:blipFill>
        <p:spPr>
          <a:xfrm>
            <a:off x="565825" y="5032050"/>
            <a:ext cx="3028950" cy="410241"/>
          </a:xfrm>
          <a:prstGeom prst="rect">
            <a:avLst/>
          </a:prstGeom>
          <a:noFill/>
          <a:ln>
            <a:noFill/>
          </a:ln>
        </p:spPr>
      </p:pic>
      <p:sp>
        <p:nvSpPr>
          <p:cNvPr id="258" name="Google Shape;258;p15"/>
          <p:cNvSpPr txBox="1"/>
          <p:nvPr>
            <p:ph idx="1" type="body"/>
          </p:nvPr>
        </p:nvSpPr>
        <p:spPr>
          <a:xfrm>
            <a:off x="4825050" y="3112925"/>
            <a:ext cx="3940500" cy="287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1200"/>
              <a:t>Men’s USF PO Hoodie</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rPr lang="en-US" sz="1200"/>
              <a:t>Likes: soft material, warm</a:t>
            </a:r>
            <a:endParaRPr sz="1200"/>
          </a:p>
          <a:p>
            <a:pPr indent="0" lvl="0" marL="0" rtl="0" algn="l">
              <a:lnSpc>
                <a:spcPct val="100000"/>
              </a:lnSpc>
              <a:spcBef>
                <a:spcPts val="640"/>
              </a:spcBef>
              <a:spcAft>
                <a:spcPts val="0"/>
              </a:spcAft>
              <a:buSzPts val="3200"/>
              <a:buNone/>
            </a:pPr>
            <a:r>
              <a:t/>
            </a:r>
            <a:endParaRPr sz="1200"/>
          </a:p>
          <a:p>
            <a:pPr indent="0" lvl="0" marL="0" rtl="0" algn="l">
              <a:lnSpc>
                <a:spcPct val="100000"/>
              </a:lnSpc>
              <a:spcBef>
                <a:spcPts val="640"/>
              </a:spcBef>
              <a:spcAft>
                <a:spcPts val="0"/>
              </a:spcAft>
              <a:buSzPts val="3200"/>
              <a:buNone/>
            </a:pPr>
            <a:r>
              <a:rPr b="1" lang="en-US" sz="1200"/>
              <a:t>Men’s DryTek Short</a:t>
            </a:r>
            <a:endParaRPr b="1" sz="1200"/>
          </a:p>
          <a:p>
            <a:pPr indent="0" lvl="0" marL="0" rtl="0" algn="l">
              <a:lnSpc>
                <a:spcPct val="100000"/>
              </a:lnSpc>
              <a:spcBef>
                <a:spcPts val="640"/>
              </a:spcBef>
              <a:spcAft>
                <a:spcPts val="0"/>
              </a:spcAft>
              <a:buSzPts val="3200"/>
              <a:buNone/>
            </a:pPr>
            <a:r>
              <a:rPr lang="en-US" sz="1200"/>
              <a:t>Only 2 reviews online right now...4.5 stars</a:t>
            </a:r>
            <a:endParaRPr sz="1200"/>
          </a:p>
          <a:p>
            <a:pPr indent="0" lvl="0" marL="0" rtl="0" algn="l">
              <a:lnSpc>
                <a:spcPct val="100000"/>
              </a:lnSpc>
              <a:spcBef>
                <a:spcPts val="640"/>
              </a:spcBef>
              <a:spcAft>
                <a:spcPts val="0"/>
              </a:spcAft>
              <a:buSzPts val="3200"/>
              <a:buNone/>
            </a:pPr>
            <a:r>
              <a:rPr lang="en-US" sz="1200"/>
              <a:t>Likes: bought several for gym, comfort </a:t>
            </a:r>
            <a:endParaRPr sz="1200"/>
          </a:p>
        </p:txBody>
      </p:sp>
      <p:pic>
        <p:nvPicPr>
          <p:cNvPr id="259" name="Google Shape;259;p15"/>
          <p:cNvPicPr preferRelativeResize="0"/>
          <p:nvPr/>
        </p:nvPicPr>
        <p:blipFill rotWithShape="1">
          <a:blip r:embed="rId6">
            <a:alphaModFix/>
          </a:blip>
          <a:srcRect b="0" l="0" r="0" t="0"/>
          <a:stretch/>
        </p:blipFill>
        <p:spPr>
          <a:xfrm>
            <a:off x="4889325" y="3559975"/>
            <a:ext cx="2720200" cy="346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type="title"/>
          </p:nvPr>
        </p:nvSpPr>
        <p:spPr>
          <a:xfrm>
            <a:off x="364350" y="274625"/>
            <a:ext cx="8415300" cy="1143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What are our customers saying?</a:t>
            </a:r>
            <a:endParaRPr/>
          </a:p>
        </p:txBody>
      </p:sp>
      <p:sp>
        <p:nvSpPr>
          <p:cNvPr id="266" name="Google Shape;266;p16"/>
          <p:cNvSpPr txBox="1"/>
          <p:nvPr>
            <p:ph idx="1" type="body"/>
          </p:nvPr>
        </p:nvSpPr>
        <p:spPr>
          <a:xfrm>
            <a:off x="457200" y="1336725"/>
            <a:ext cx="2332500" cy="3937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lang="en-US"/>
              <a:t>DryTek:</a:t>
            </a:r>
            <a:endParaRPr/>
          </a:p>
          <a:p>
            <a:pPr indent="0" lvl="0" marL="0" rtl="0" algn="l">
              <a:lnSpc>
                <a:spcPct val="100000"/>
              </a:lnSpc>
              <a:spcBef>
                <a:spcPts val="640"/>
              </a:spcBef>
              <a:spcAft>
                <a:spcPts val="0"/>
              </a:spcAft>
              <a:buSzPts val="3200"/>
              <a:buNone/>
            </a:pPr>
            <a:r>
              <a:t/>
            </a:r>
            <a:endParaRPr/>
          </a:p>
          <a:p>
            <a:pPr indent="0" lvl="0" marL="0" rtl="0" algn="l">
              <a:lnSpc>
                <a:spcPct val="100000"/>
              </a:lnSpc>
              <a:spcBef>
                <a:spcPts val="640"/>
              </a:spcBef>
              <a:spcAft>
                <a:spcPts val="0"/>
              </a:spcAft>
              <a:buSzPts val="3200"/>
              <a:buNone/>
            </a:pPr>
            <a:r>
              <a:t/>
            </a:r>
            <a:endParaRPr/>
          </a:p>
          <a:p>
            <a:pPr indent="0" lvl="0" marL="0" rtl="0" algn="l">
              <a:lnSpc>
                <a:spcPct val="100000"/>
              </a:lnSpc>
              <a:spcBef>
                <a:spcPts val="640"/>
              </a:spcBef>
              <a:spcAft>
                <a:spcPts val="0"/>
              </a:spcAft>
              <a:buSzPts val="3200"/>
              <a:buNone/>
            </a:pPr>
            <a:r>
              <a:t/>
            </a:r>
            <a:endParaRPr/>
          </a:p>
          <a:p>
            <a:pPr indent="0" lvl="0" marL="0" rtl="0" algn="l">
              <a:lnSpc>
                <a:spcPct val="100000"/>
              </a:lnSpc>
              <a:spcBef>
                <a:spcPts val="640"/>
              </a:spcBef>
              <a:spcAft>
                <a:spcPts val="0"/>
              </a:spcAft>
              <a:buSzPts val="3200"/>
              <a:buNone/>
            </a:pPr>
            <a:r>
              <a:t/>
            </a:r>
            <a:endParaRPr/>
          </a:p>
          <a:p>
            <a:pPr indent="0" lvl="0" marL="0" rtl="0" algn="l">
              <a:lnSpc>
                <a:spcPct val="100000"/>
              </a:lnSpc>
              <a:spcBef>
                <a:spcPts val="640"/>
              </a:spcBef>
              <a:spcAft>
                <a:spcPts val="0"/>
              </a:spcAft>
              <a:buSzPts val="3200"/>
              <a:buNone/>
            </a:pPr>
            <a:r>
              <a:rPr lang="en-US"/>
              <a:t>UltraSoft:</a:t>
            </a:r>
            <a:endParaRPr/>
          </a:p>
        </p:txBody>
      </p:sp>
      <p:sp>
        <p:nvSpPr>
          <p:cNvPr id="267" name="Google Shape;267;p16"/>
          <p:cNvSpPr txBox="1"/>
          <p:nvPr/>
        </p:nvSpPr>
        <p:spPr>
          <a:xfrm>
            <a:off x="566650" y="2019625"/>
            <a:ext cx="8325600" cy="223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Shorts </a:t>
            </a:r>
            <a:r>
              <a:rPr b="0" i="0" lang="en-US" sz="1400" u="none" cap="none" strike="noStrike">
                <a:solidFill>
                  <a:srgbClr val="000000"/>
                </a:solidFill>
                <a:latin typeface="Helvetica Neue"/>
                <a:ea typeface="Helvetica Neue"/>
                <a:cs typeface="Helvetica Neue"/>
                <a:sym typeface="Helvetica Neue"/>
              </a:rPr>
              <a:t>(4.5 stars): comfortable, bought several pairs</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SS Tee </a:t>
            </a:r>
            <a:r>
              <a:rPr b="0" i="0" lang="en-US" sz="1400" u="none" cap="none" strike="noStrike">
                <a:solidFill>
                  <a:srgbClr val="000000"/>
                </a:solidFill>
                <a:latin typeface="Helvetica Neue"/>
                <a:ea typeface="Helvetica Neue"/>
                <a:cs typeface="Helvetica Neue"/>
                <a:sym typeface="Helvetica Neue"/>
              </a:rPr>
              <a:t>(4.3 stars): Stays cool &amp; dry, soft, breathable, great for working out, bought several colors</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Muscle Tee</a:t>
            </a:r>
            <a:r>
              <a:rPr b="0" i="0" lang="en-US" sz="1400" u="none" cap="none" strike="noStrike">
                <a:solidFill>
                  <a:srgbClr val="000000"/>
                </a:solidFill>
                <a:latin typeface="Helvetica Neue"/>
                <a:ea typeface="Helvetica Neue"/>
                <a:cs typeface="Helvetica Neue"/>
                <a:sym typeface="Helvetica Neue"/>
              </a:rPr>
              <a:t> (5 stars): lightweight but not too thin</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LS Tee</a:t>
            </a:r>
            <a:r>
              <a:rPr b="0" i="0" lang="en-US" sz="1400" u="none" cap="none" strike="noStrike">
                <a:solidFill>
                  <a:srgbClr val="000000"/>
                </a:solidFill>
                <a:latin typeface="Helvetica Neue"/>
                <a:ea typeface="Helvetica Neue"/>
                <a:cs typeface="Helvetica Neue"/>
                <a:sym typeface="Helvetica Neue"/>
              </a:rPr>
              <a:t> (5 stars): Fit true to size, soft, comfortable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¼ Zip Top </a:t>
            </a:r>
            <a:r>
              <a:rPr b="0" i="0" lang="en-US" sz="1400" u="none" cap="none" strike="noStrike">
                <a:solidFill>
                  <a:srgbClr val="000000"/>
                </a:solidFill>
                <a:latin typeface="Helvetica Neue"/>
                <a:ea typeface="Helvetica Neue"/>
                <a:cs typeface="Helvetica Neue"/>
                <a:sym typeface="Helvetica Neue"/>
              </a:rPr>
              <a:t>(4.9 stars): lightweight, fits true to size, comfortable, soft</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68" name="Google Shape;268;p16"/>
          <p:cNvSpPr txBox="1"/>
          <p:nvPr/>
        </p:nvSpPr>
        <p:spPr>
          <a:xfrm>
            <a:off x="566650" y="4859325"/>
            <a:ext cx="8415300" cy="154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PO Hoodie </a:t>
            </a:r>
            <a:r>
              <a:rPr b="0" i="0" lang="en-US" sz="1400" u="none" cap="none" strike="noStrike">
                <a:solidFill>
                  <a:srgbClr val="000000"/>
                </a:solidFill>
                <a:latin typeface="Helvetica Neue"/>
                <a:ea typeface="Helvetica Neue"/>
                <a:cs typeface="Helvetica Neue"/>
                <a:sym typeface="Helvetica Neue"/>
              </a:rPr>
              <a:t>(4.5 stars): soft, comfortable, bought multiple colors, good quality fabric</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Pants</a:t>
            </a:r>
            <a:r>
              <a:rPr b="0" i="0" lang="en-US" sz="1400" u="none" cap="none" strike="noStrike">
                <a:solidFill>
                  <a:srgbClr val="000000"/>
                </a:solidFill>
                <a:latin typeface="Helvetica Neue"/>
                <a:ea typeface="Helvetica Neue"/>
                <a:cs typeface="Helvetica Neue"/>
                <a:sym typeface="Helvetica Neue"/>
              </a:rPr>
              <a:t> (4.6 stars): soft, nice weight, good side pockets, bought multiple pairs, comfortable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FZ Hoodie </a:t>
            </a:r>
            <a:r>
              <a:rPr b="0" i="0" lang="en-US" sz="1400" u="none" cap="none" strike="noStrike">
                <a:solidFill>
                  <a:srgbClr val="000000"/>
                </a:solidFill>
                <a:latin typeface="Helvetica Neue"/>
                <a:ea typeface="Helvetica Neue"/>
                <a:cs typeface="Helvetica Neue"/>
                <a:sym typeface="Helvetica Neue"/>
              </a:rPr>
              <a:t>(4.7 stars): Soft, comfortable, true to size fit, good quality fabric</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7"/>
          <p:cNvSpPr txBox="1"/>
          <p:nvPr>
            <p:ph type="title"/>
          </p:nvPr>
        </p:nvSpPr>
        <p:spPr>
          <a:xfrm>
            <a:off x="457200" y="60325"/>
            <a:ext cx="84009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US" sz="3800"/>
              <a:t>Mens Active Best Sellers - March</a:t>
            </a:r>
            <a:endParaRPr b="1" sz="3800"/>
          </a:p>
        </p:txBody>
      </p:sp>
      <p:sp>
        <p:nvSpPr>
          <p:cNvPr id="275" name="Google Shape;275;p17"/>
          <p:cNvSpPr txBox="1"/>
          <p:nvPr/>
        </p:nvSpPr>
        <p:spPr>
          <a:xfrm>
            <a:off x="152400" y="1084088"/>
            <a:ext cx="34146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Top 11 sales volume drivers:</a:t>
            </a:r>
            <a:endParaRPr b="0" i="0" sz="1400" u="none" cap="none" strike="noStrike">
              <a:solidFill>
                <a:srgbClr val="000000"/>
              </a:solidFill>
              <a:latin typeface="Helvetica Neue"/>
              <a:ea typeface="Helvetica Neue"/>
              <a:cs typeface="Helvetica Neue"/>
              <a:sym typeface="Helvetica Neue"/>
            </a:endParaRPr>
          </a:p>
        </p:txBody>
      </p:sp>
      <p:sp>
        <p:nvSpPr>
          <p:cNvPr id="276" name="Google Shape;276;p17"/>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March MTD</a:t>
            </a:r>
            <a:endParaRPr b="1" i="0" sz="1400" u="none" cap="none" strike="noStrike">
              <a:solidFill>
                <a:srgbClr val="000000"/>
              </a:solidFill>
              <a:latin typeface="Helvetica Neue"/>
              <a:ea typeface="Helvetica Neue"/>
              <a:cs typeface="Helvetica Neue"/>
              <a:sym typeface="Helvetica Neue"/>
            </a:endParaRPr>
          </a:p>
        </p:txBody>
      </p:sp>
      <p:pic>
        <p:nvPicPr>
          <p:cNvPr id="277" name="Google Shape;277;p17"/>
          <p:cNvPicPr preferRelativeResize="0"/>
          <p:nvPr/>
        </p:nvPicPr>
        <p:blipFill rotWithShape="1">
          <a:blip r:embed="rId3">
            <a:alphaModFix/>
          </a:blip>
          <a:srcRect b="0" l="0" r="0" t="0"/>
          <a:stretch/>
        </p:blipFill>
        <p:spPr>
          <a:xfrm>
            <a:off x="152400" y="1450812"/>
            <a:ext cx="8839202" cy="3792707"/>
          </a:xfrm>
          <a:prstGeom prst="rect">
            <a:avLst/>
          </a:prstGeom>
          <a:noFill/>
          <a:ln>
            <a:noFill/>
          </a:ln>
        </p:spPr>
      </p:pic>
      <p:pic>
        <p:nvPicPr>
          <p:cNvPr id="278" name="Google Shape;278;p17"/>
          <p:cNvPicPr preferRelativeResize="0"/>
          <p:nvPr/>
        </p:nvPicPr>
        <p:blipFill rotWithShape="1">
          <a:blip r:embed="rId4">
            <a:alphaModFix/>
          </a:blip>
          <a:srcRect b="0" l="0" r="0" t="0"/>
          <a:stretch/>
        </p:blipFill>
        <p:spPr>
          <a:xfrm>
            <a:off x="321463" y="5329328"/>
            <a:ext cx="700143" cy="1070265"/>
          </a:xfrm>
          <a:prstGeom prst="rect">
            <a:avLst/>
          </a:prstGeom>
          <a:noFill/>
          <a:ln>
            <a:noFill/>
          </a:ln>
        </p:spPr>
      </p:pic>
      <p:pic>
        <p:nvPicPr>
          <p:cNvPr id="279" name="Google Shape;279;p17"/>
          <p:cNvPicPr preferRelativeResize="0"/>
          <p:nvPr/>
        </p:nvPicPr>
        <p:blipFill rotWithShape="1">
          <a:blip r:embed="rId5">
            <a:alphaModFix/>
          </a:blip>
          <a:srcRect b="0" l="0" r="0" t="0"/>
          <a:stretch/>
        </p:blipFill>
        <p:spPr>
          <a:xfrm>
            <a:off x="1021606" y="5367365"/>
            <a:ext cx="902803" cy="994192"/>
          </a:xfrm>
          <a:prstGeom prst="rect">
            <a:avLst/>
          </a:prstGeom>
          <a:noFill/>
          <a:ln>
            <a:noFill/>
          </a:ln>
        </p:spPr>
      </p:pic>
      <p:pic>
        <p:nvPicPr>
          <p:cNvPr id="280" name="Google Shape;280;p17"/>
          <p:cNvPicPr preferRelativeResize="0"/>
          <p:nvPr/>
        </p:nvPicPr>
        <p:blipFill rotWithShape="1">
          <a:blip r:embed="rId6">
            <a:alphaModFix/>
          </a:blip>
          <a:srcRect b="0" l="0" r="0" t="0"/>
          <a:stretch/>
        </p:blipFill>
        <p:spPr>
          <a:xfrm>
            <a:off x="1924409" y="5367351"/>
            <a:ext cx="789010" cy="994192"/>
          </a:xfrm>
          <a:prstGeom prst="rect">
            <a:avLst/>
          </a:prstGeom>
          <a:noFill/>
          <a:ln>
            <a:noFill/>
          </a:ln>
        </p:spPr>
      </p:pic>
      <p:pic>
        <p:nvPicPr>
          <p:cNvPr id="281" name="Google Shape;281;p17"/>
          <p:cNvPicPr preferRelativeResize="0"/>
          <p:nvPr/>
        </p:nvPicPr>
        <p:blipFill rotWithShape="1">
          <a:blip r:embed="rId7">
            <a:alphaModFix/>
          </a:blip>
          <a:srcRect b="0" l="0" r="0" t="0"/>
          <a:stretch/>
        </p:blipFill>
        <p:spPr>
          <a:xfrm>
            <a:off x="2713424" y="5324350"/>
            <a:ext cx="700143" cy="1080223"/>
          </a:xfrm>
          <a:prstGeom prst="rect">
            <a:avLst/>
          </a:prstGeom>
          <a:noFill/>
          <a:ln>
            <a:noFill/>
          </a:ln>
        </p:spPr>
      </p:pic>
      <p:pic>
        <p:nvPicPr>
          <p:cNvPr id="282" name="Google Shape;282;p17"/>
          <p:cNvPicPr preferRelativeResize="0"/>
          <p:nvPr/>
        </p:nvPicPr>
        <p:blipFill rotWithShape="1">
          <a:blip r:embed="rId8">
            <a:alphaModFix/>
          </a:blip>
          <a:srcRect b="0" l="0" r="0" t="0"/>
          <a:stretch/>
        </p:blipFill>
        <p:spPr>
          <a:xfrm>
            <a:off x="3413568" y="5344611"/>
            <a:ext cx="700143" cy="1054982"/>
          </a:xfrm>
          <a:prstGeom prst="rect">
            <a:avLst/>
          </a:prstGeom>
          <a:noFill/>
          <a:ln>
            <a:noFill/>
          </a:ln>
        </p:spPr>
      </p:pic>
      <p:pic>
        <p:nvPicPr>
          <p:cNvPr id="283" name="Google Shape;283;p17"/>
          <p:cNvPicPr preferRelativeResize="0"/>
          <p:nvPr/>
        </p:nvPicPr>
        <p:blipFill rotWithShape="1">
          <a:blip r:embed="rId9">
            <a:alphaModFix/>
          </a:blip>
          <a:srcRect b="0" l="0" r="0" t="0"/>
          <a:stretch/>
        </p:blipFill>
        <p:spPr>
          <a:xfrm>
            <a:off x="4113711" y="5352612"/>
            <a:ext cx="700143" cy="1038979"/>
          </a:xfrm>
          <a:prstGeom prst="rect">
            <a:avLst/>
          </a:prstGeom>
          <a:noFill/>
          <a:ln>
            <a:noFill/>
          </a:ln>
        </p:spPr>
      </p:pic>
      <p:pic>
        <p:nvPicPr>
          <p:cNvPr id="284" name="Google Shape;284;p17"/>
          <p:cNvPicPr preferRelativeResize="0"/>
          <p:nvPr/>
        </p:nvPicPr>
        <p:blipFill rotWithShape="1">
          <a:blip r:embed="rId10">
            <a:alphaModFix/>
          </a:blip>
          <a:srcRect b="0" l="0" r="0" t="0"/>
          <a:stretch/>
        </p:blipFill>
        <p:spPr>
          <a:xfrm>
            <a:off x="4813850" y="5325091"/>
            <a:ext cx="789016" cy="1094034"/>
          </a:xfrm>
          <a:prstGeom prst="rect">
            <a:avLst/>
          </a:prstGeom>
          <a:noFill/>
          <a:ln>
            <a:noFill/>
          </a:ln>
        </p:spPr>
      </p:pic>
      <p:pic>
        <p:nvPicPr>
          <p:cNvPr id="285" name="Google Shape;285;p17"/>
          <p:cNvPicPr preferRelativeResize="0"/>
          <p:nvPr/>
        </p:nvPicPr>
        <p:blipFill rotWithShape="1">
          <a:blip r:embed="rId11">
            <a:alphaModFix/>
          </a:blip>
          <a:srcRect b="0" l="0" r="0" t="0"/>
          <a:stretch/>
        </p:blipFill>
        <p:spPr>
          <a:xfrm>
            <a:off x="5684880" y="5358591"/>
            <a:ext cx="789016" cy="1011704"/>
          </a:xfrm>
          <a:prstGeom prst="rect">
            <a:avLst/>
          </a:prstGeom>
          <a:noFill/>
          <a:ln>
            <a:noFill/>
          </a:ln>
        </p:spPr>
      </p:pic>
      <p:pic>
        <p:nvPicPr>
          <p:cNvPr id="286" name="Google Shape;286;p17"/>
          <p:cNvPicPr preferRelativeResize="0"/>
          <p:nvPr/>
        </p:nvPicPr>
        <p:blipFill rotWithShape="1">
          <a:blip r:embed="rId12">
            <a:alphaModFix/>
          </a:blip>
          <a:srcRect b="0" l="0" r="0" t="0"/>
          <a:stretch/>
        </p:blipFill>
        <p:spPr>
          <a:xfrm>
            <a:off x="6505674" y="5377671"/>
            <a:ext cx="789016" cy="973567"/>
          </a:xfrm>
          <a:prstGeom prst="rect">
            <a:avLst/>
          </a:prstGeom>
          <a:noFill/>
          <a:ln>
            <a:noFill/>
          </a:ln>
        </p:spPr>
      </p:pic>
      <p:pic>
        <p:nvPicPr>
          <p:cNvPr id="287" name="Google Shape;287;p17"/>
          <p:cNvPicPr preferRelativeResize="0"/>
          <p:nvPr/>
        </p:nvPicPr>
        <p:blipFill rotWithShape="1">
          <a:blip r:embed="rId13">
            <a:alphaModFix/>
          </a:blip>
          <a:srcRect b="0" l="0" r="0" t="0"/>
          <a:stretch/>
        </p:blipFill>
        <p:spPr>
          <a:xfrm>
            <a:off x="7326466" y="5387636"/>
            <a:ext cx="675279" cy="953613"/>
          </a:xfrm>
          <a:prstGeom prst="rect">
            <a:avLst/>
          </a:prstGeom>
          <a:noFill/>
          <a:ln>
            <a:noFill/>
          </a:ln>
        </p:spPr>
      </p:pic>
      <p:pic>
        <p:nvPicPr>
          <p:cNvPr id="288" name="Google Shape;288;p17"/>
          <p:cNvPicPr preferRelativeResize="0"/>
          <p:nvPr/>
        </p:nvPicPr>
        <p:blipFill rotWithShape="1">
          <a:blip r:embed="rId14">
            <a:alphaModFix/>
          </a:blip>
          <a:srcRect b="0" l="0" r="0" t="0"/>
          <a:stretch/>
        </p:blipFill>
        <p:spPr>
          <a:xfrm>
            <a:off x="8033522" y="5344614"/>
            <a:ext cx="789016" cy="9498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8"/>
          <p:cNvSpPr txBox="1"/>
          <p:nvPr>
            <p:ph type="title"/>
          </p:nvPr>
        </p:nvSpPr>
        <p:spPr>
          <a:xfrm>
            <a:off x="304800" y="60325"/>
            <a:ext cx="85344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US" sz="3800"/>
              <a:t>Mens Tek Gear Best Sellers - March</a:t>
            </a:r>
            <a:endParaRPr b="1" sz="3800"/>
          </a:p>
        </p:txBody>
      </p:sp>
      <p:sp>
        <p:nvSpPr>
          <p:cNvPr id="295" name="Google Shape;295;p18"/>
          <p:cNvSpPr txBox="1"/>
          <p:nvPr/>
        </p:nvSpPr>
        <p:spPr>
          <a:xfrm>
            <a:off x="152400" y="1427063"/>
            <a:ext cx="34146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Top 7 sales volume drivers:</a:t>
            </a:r>
            <a:endParaRPr b="0" i="0" sz="1400" u="none" cap="none" strike="noStrike">
              <a:solidFill>
                <a:srgbClr val="000000"/>
              </a:solidFill>
              <a:latin typeface="Helvetica Neue"/>
              <a:ea typeface="Helvetica Neue"/>
              <a:cs typeface="Helvetica Neue"/>
              <a:sym typeface="Helvetica Neue"/>
            </a:endParaRPr>
          </a:p>
        </p:txBody>
      </p:sp>
      <p:sp>
        <p:nvSpPr>
          <p:cNvPr id="296" name="Google Shape;296;p18"/>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March MTD</a:t>
            </a:r>
            <a:endParaRPr b="1" i="0" sz="1400" u="none" cap="none" strike="noStrike">
              <a:solidFill>
                <a:srgbClr val="000000"/>
              </a:solidFill>
              <a:latin typeface="Helvetica Neue"/>
              <a:ea typeface="Helvetica Neue"/>
              <a:cs typeface="Helvetica Neue"/>
              <a:sym typeface="Helvetica Neue"/>
            </a:endParaRPr>
          </a:p>
        </p:txBody>
      </p:sp>
      <p:pic>
        <p:nvPicPr>
          <p:cNvPr id="297" name="Google Shape;297;p18"/>
          <p:cNvPicPr preferRelativeResize="0"/>
          <p:nvPr/>
        </p:nvPicPr>
        <p:blipFill rotWithShape="1">
          <a:blip r:embed="rId3">
            <a:alphaModFix/>
          </a:blip>
          <a:srcRect b="0" l="0" r="0" t="0"/>
          <a:stretch/>
        </p:blipFill>
        <p:spPr>
          <a:xfrm>
            <a:off x="152400" y="1793863"/>
            <a:ext cx="8839199" cy="2497899"/>
          </a:xfrm>
          <a:prstGeom prst="rect">
            <a:avLst/>
          </a:prstGeom>
          <a:noFill/>
          <a:ln>
            <a:noFill/>
          </a:ln>
        </p:spPr>
      </p:pic>
      <p:pic>
        <p:nvPicPr>
          <p:cNvPr id="298" name="Google Shape;298;p18"/>
          <p:cNvPicPr preferRelativeResize="0"/>
          <p:nvPr/>
        </p:nvPicPr>
        <p:blipFill rotWithShape="1">
          <a:blip r:embed="rId4">
            <a:alphaModFix/>
          </a:blip>
          <a:srcRect b="0" l="0" r="0" t="0"/>
          <a:stretch/>
        </p:blipFill>
        <p:spPr>
          <a:xfrm>
            <a:off x="152400" y="4729900"/>
            <a:ext cx="1421200" cy="1456600"/>
          </a:xfrm>
          <a:prstGeom prst="rect">
            <a:avLst/>
          </a:prstGeom>
          <a:noFill/>
          <a:ln>
            <a:noFill/>
          </a:ln>
        </p:spPr>
      </p:pic>
      <p:pic>
        <p:nvPicPr>
          <p:cNvPr id="299" name="Google Shape;299;p18"/>
          <p:cNvPicPr preferRelativeResize="0"/>
          <p:nvPr/>
        </p:nvPicPr>
        <p:blipFill rotWithShape="1">
          <a:blip r:embed="rId5">
            <a:alphaModFix/>
          </a:blip>
          <a:srcRect b="0" l="0" r="0" t="0"/>
          <a:stretch/>
        </p:blipFill>
        <p:spPr>
          <a:xfrm>
            <a:off x="1694649" y="4677425"/>
            <a:ext cx="827156" cy="1705450"/>
          </a:xfrm>
          <a:prstGeom prst="rect">
            <a:avLst/>
          </a:prstGeom>
          <a:noFill/>
          <a:ln>
            <a:noFill/>
          </a:ln>
        </p:spPr>
      </p:pic>
      <p:pic>
        <p:nvPicPr>
          <p:cNvPr id="300" name="Google Shape;300;p18"/>
          <p:cNvPicPr preferRelativeResize="0"/>
          <p:nvPr/>
        </p:nvPicPr>
        <p:blipFill rotWithShape="1">
          <a:blip r:embed="rId6">
            <a:alphaModFix/>
          </a:blip>
          <a:srcRect b="0" l="0" r="0" t="0"/>
          <a:stretch/>
        </p:blipFill>
        <p:spPr>
          <a:xfrm>
            <a:off x="2695200" y="4672750"/>
            <a:ext cx="1096605" cy="1570900"/>
          </a:xfrm>
          <a:prstGeom prst="rect">
            <a:avLst/>
          </a:prstGeom>
          <a:noFill/>
          <a:ln>
            <a:noFill/>
          </a:ln>
        </p:spPr>
      </p:pic>
      <p:pic>
        <p:nvPicPr>
          <p:cNvPr id="301" name="Google Shape;301;p18"/>
          <p:cNvPicPr preferRelativeResize="0"/>
          <p:nvPr/>
        </p:nvPicPr>
        <p:blipFill rotWithShape="1">
          <a:blip r:embed="rId7">
            <a:alphaModFix/>
          </a:blip>
          <a:srcRect b="0" l="0" r="0" t="0"/>
          <a:stretch/>
        </p:blipFill>
        <p:spPr>
          <a:xfrm>
            <a:off x="3909400" y="4882300"/>
            <a:ext cx="1496500" cy="1270850"/>
          </a:xfrm>
          <a:prstGeom prst="rect">
            <a:avLst/>
          </a:prstGeom>
          <a:noFill/>
          <a:ln>
            <a:noFill/>
          </a:ln>
        </p:spPr>
      </p:pic>
      <p:pic>
        <p:nvPicPr>
          <p:cNvPr id="302" name="Google Shape;302;p18"/>
          <p:cNvPicPr preferRelativeResize="0"/>
          <p:nvPr/>
        </p:nvPicPr>
        <p:blipFill rotWithShape="1">
          <a:blip r:embed="rId8">
            <a:alphaModFix/>
          </a:blip>
          <a:srcRect b="0" l="8273" r="0" t="0"/>
          <a:stretch/>
        </p:blipFill>
        <p:spPr>
          <a:xfrm>
            <a:off x="5447900" y="4663563"/>
            <a:ext cx="1303600" cy="1733175"/>
          </a:xfrm>
          <a:prstGeom prst="rect">
            <a:avLst/>
          </a:prstGeom>
          <a:noFill/>
          <a:ln>
            <a:noFill/>
          </a:ln>
        </p:spPr>
      </p:pic>
      <p:pic>
        <p:nvPicPr>
          <p:cNvPr id="303" name="Google Shape;303;p18"/>
          <p:cNvPicPr preferRelativeResize="0"/>
          <p:nvPr/>
        </p:nvPicPr>
        <p:blipFill rotWithShape="1">
          <a:blip r:embed="rId9">
            <a:alphaModFix/>
          </a:blip>
          <a:srcRect b="0" l="0" r="0" t="0"/>
          <a:stretch/>
        </p:blipFill>
        <p:spPr>
          <a:xfrm>
            <a:off x="6697924" y="4796037"/>
            <a:ext cx="1197075" cy="1443401"/>
          </a:xfrm>
          <a:prstGeom prst="rect">
            <a:avLst/>
          </a:prstGeom>
          <a:noFill/>
          <a:ln>
            <a:noFill/>
          </a:ln>
        </p:spPr>
      </p:pic>
      <p:pic>
        <p:nvPicPr>
          <p:cNvPr id="304" name="Google Shape;304;p18"/>
          <p:cNvPicPr preferRelativeResize="0"/>
          <p:nvPr/>
        </p:nvPicPr>
        <p:blipFill rotWithShape="1">
          <a:blip r:embed="rId10">
            <a:alphaModFix/>
          </a:blip>
          <a:srcRect b="0" l="12051" r="10792" t="0"/>
          <a:stretch/>
        </p:blipFill>
        <p:spPr>
          <a:xfrm>
            <a:off x="7895000" y="4605475"/>
            <a:ext cx="1096600" cy="1705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9"/>
          <p:cNvSpPr txBox="1"/>
          <p:nvPr>
            <p:ph type="title"/>
          </p:nvPr>
        </p:nvSpPr>
        <p:spPr>
          <a:xfrm>
            <a:off x="152400" y="131625"/>
            <a:ext cx="88392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US" sz="3600"/>
              <a:t>Mens Active Best Sellers - April</a:t>
            </a:r>
            <a:endParaRPr b="1" sz="3600"/>
          </a:p>
        </p:txBody>
      </p:sp>
      <p:sp>
        <p:nvSpPr>
          <p:cNvPr id="311" name="Google Shape;311;p19"/>
          <p:cNvSpPr txBox="1"/>
          <p:nvPr/>
        </p:nvSpPr>
        <p:spPr>
          <a:xfrm>
            <a:off x="152400" y="1274613"/>
            <a:ext cx="34146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Top 6 sales volume drivers:</a:t>
            </a:r>
            <a:endParaRPr b="0" i="0" sz="1400" u="none" cap="none" strike="noStrike">
              <a:solidFill>
                <a:srgbClr val="000000"/>
              </a:solidFill>
              <a:latin typeface="Helvetica Neue"/>
              <a:ea typeface="Helvetica Neue"/>
              <a:cs typeface="Helvetica Neue"/>
              <a:sym typeface="Helvetica Neue"/>
            </a:endParaRPr>
          </a:p>
        </p:txBody>
      </p:sp>
      <p:sp>
        <p:nvSpPr>
          <p:cNvPr id="312" name="Google Shape;312;p19"/>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April MTD</a:t>
            </a:r>
            <a:endParaRPr b="1"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152400" y="231050"/>
            <a:ext cx="88392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4400"/>
              <a:buFont typeface="Helvetica Neue"/>
              <a:buNone/>
            </a:pPr>
            <a:r>
              <a:rPr b="1" i="0" lang="en-US" sz="4400" u="none" cap="none" strike="noStrike">
                <a:solidFill>
                  <a:schemeClr val="accent5"/>
                </a:solidFill>
                <a:latin typeface="Helvetica Neue"/>
                <a:ea typeface="Helvetica Neue"/>
                <a:cs typeface="Helvetica Neue"/>
                <a:sym typeface="Helvetica Neue"/>
              </a:rPr>
              <a:t>Brand Market Basket - TG Mens</a:t>
            </a:r>
            <a:endParaRPr b="1" i="0" sz="4400" u="none" cap="none" strike="noStrike">
              <a:solidFill>
                <a:schemeClr val="accent5"/>
              </a:solidFill>
              <a:latin typeface="Helvetica Neue"/>
              <a:ea typeface="Helvetica Neue"/>
              <a:cs typeface="Helvetica Neue"/>
              <a:sym typeface="Helvetica Neue"/>
            </a:endParaRPr>
          </a:p>
        </p:txBody>
      </p:sp>
      <p:pic>
        <p:nvPicPr>
          <p:cNvPr id="100" name="Google Shape;100;p2"/>
          <p:cNvPicPr preferRelativeResize="0"/>
          <p:nvPr/>
        </p:nvPicPr>
        <p:blipFill rotWithShape="1">
          <a:blip r:embed="rId3">
            <a:alphaModFix/>
          </a:blip>
          <a:srcRect b="0" l="0" r="0" t="0"/>
          <a:stretch/>
        </p:blipFill>
        <p:spPr>
          <a:xfrm>
            <a:off x="152400" y="1371600"/>
            <a:ext cx="8839200" cy="2511597"/>
          </a:xfrm>
          <a:prstGeom prst="rect">
            <a:avLst/>
          </a:prstGeom>
          <a:noFill/>
          <a:ln>
            <a:noFill/>
          </a:ln>
        </p:spPr>
      </p:pic>
      <p:sp>
        <p:nvSpPr>
          <p:cNvPr id="101" name="Google Shape;101;p2"/>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12/1/19-3/14/20</a:t>
            </a:r>
            <a:endParaRPr b="1" i="0" sz="1400" u="none" cap="none" strike="noStrike">
              <a:solidFill>
                <a:srgbClr val="000000"/>
              </a:solidFill>
              <a:latin typeface="Helvetica Neue"/>
              <a:ea typeface="Helvetica Neue"/>
              <a:cs typeface="Helvetica Neue"/>
              <a:sym typeface="Helvetica Neue"/>
            </a:endParaRPr>
          </a:p>
        </p:txBody>
      </p:sp>
      <p:sp>
        <p:nvSpPr>
          <p:cNvPr id="102" name="Google Shape;102;p2"/>
          <p:cNvSpPr txBox="1"/>
          <p:nvPr/>
        </p:nvSpPr>
        <p:spPr>
          <a:xfrm>
            <a:off x="303600" y="3883200"/>
            <a:ext cx="8536800" cy="35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Within active at Kohl’s, </a:t>
            </a:r>
            <a:r>
              <a:rPr b="1" i="0" lang="en-US" sz="1400" u="none" cap="none" strike="noStrike">
                <a:solidFill>
                  <a:srgbClr val="000000"/>
                </a:solidFill>
                <a:latin typeface="Helvetica Neue"/>
                <a:ea typeface="Helvetica Neue"/>
                <a:cs typeface="Helvetica Neue"/>
                <a:sym typeface="Helvetica Neue"/>
              </a:rPr>
              <a:t>we have a brand loyal Tek Gear customer</a:t>
            </a:r>
            <a:r>
              <a:rPr b="0" i="0" lang="en-US" sz="1400" u="none" cap="none" strike="noStrike">
                <a:solidFill>
                  <a:srgbClr val="000000"/>
                </a:solidFill>
                <a:latin typeface="Helvetica Neue"/>
                <a:ea typeface="Helvetica Neue"/>
                <a:cs typeface="Helvetica Neue"/>
                <a:sym typeface="Helvetica Neue"/>
              </a:rPr>
              <a:t> not driven to crosshop.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Both the % of Shared Transactions &amp; Affinity Index are too low to infer they crosshop the brands listed.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0"/>
          <p:cNvSpPr txBox="1"/>
          <p:nvPr>
            <p:ph type="title"/>
          </p:nvPr>
        </p:nvSpPr>
        <p:spPr>
          <a:xfrm>
            <a:off x="152400" y="131625"/>
            <a:ext cx="88392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US" sz="3600"/>
              <a:t>Mens Tek Gear Best Sellers - April</a:t>
            </a:r>
            <a:endParaRPr b="1" sz="3600"/>
          </a:p>
        </p:txBody>
      </p:sp>
      <p:sp>
        <p:nvSpPr>
          <p:cNvPr id="319" name="Google Shape;319;p20"/>
          <p:cNvSpPr txBox="1"/>
          <p:nvPr/>
        </p:nvSpPr>
        <p:spPr>
          <a:xfrm>
            <a:off x="152400" y="1274613"/>
            <a:ext cx="34146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Top 6 sales volume drivers:</a:t>
            </a:r>
            <a:endParaRPr b="0" i="0" sz="1400" u="none" cap="none" strike="noStrike">
              <a:solidFill>
                <a:srgbClr val="000000"/>
              </a:solidFill>
              <a:latin typeface="Helvetica Neue"/>
              <a:ea typeface="Helvetica Neue"/>
              <a:cs typeface="Helvetica Neue"/>
              <a:sym typeface="Helvetica Neue"/>
            </a:endParaRPr>
          </a:p>
        </p:txBody>
      </p:sp>
      <p:sp>
        <p:nvSpPr>
          <p:cNvPr id="320" name="Google Shape;320;p20"/>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April MTD</a:t>
            </a:r>
            <a:endParaRPr b="1"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nvSpPr>
        <p:spPr>
          <a:xfrm>
            <a:off x="457200" y="274637"/>
            <a:ext cx="82296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3600"/>
              <a:buFont typeface="Helvetica Neue"/>
              <a:buNone/>
            </a:pPr>
            <a:r>
              <a:rPr b="1" i="0" lang="en-US" sz="3600" u="none" cap="none" strike="noStrike">
                <a:solidFill>
                  <a:schemeClr val="accent5"/>
                </a:solidFill>
                <a:latin typeface="Helvetica Neue"/>
                <a:ea typeface="Helvetica Neue"/>
                <a:cs typeface="Helvetica Neue"/>
                <a:sym typeface="Helvetica Neue"/>
              </a:rPr>
              <a:t>Boys Active Best Sellers - Spring</a:t>
            </a:r>
            <a:endParaRPr b="1" i="0" sz="3600" u="none" cap="none" strike="noStrike">
              <a:solidFill>
                <a:schemeClr val="accent5"/>
              </a:solidFill>
              <a:latin typeface="Helvetica Neue"/>
              <a:ea typeface="Helvetica Neue"/>
              <a:cs typeface="Helvetica Neue"/>
              <a:sym typeface="Helvetica Neue"/>
            </a:endParaRPr>
          </a:p>
        </p:txBody>
      </p:sp>
      <p:sp>
        <p:nvSpPr>
          <p:cNvPr id="327" name="Google Shape;327;p21"/>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Spring STD</a:t>
            </a:r>
            <a:endParaRPr b="1" i="0" sz="1400" u="none" cap="none" strike="noStrike">
              <a:solidFill>
                <a:srgbClr val="000000"/>
              </a:solidFill>
              <a:latin typeface="Helvetica Neue"/>
              <a:ea typeface="Helvetica Neue"/>
              <a:cs typeface="Helvetica Neue"/>
              <a:sym typeface="Helvetica Neue"/>
            </a:endParaRPr>
          </a:p>
        </p:txBody>
      </p:sp>
      <p:sp>
        <p:nvSpPr>
          <p:cNvPr id="328" name="Google Shape;328;p21"/>
          <p:cNvSpPr txBox="1"/>
          <p:nvPr/>
        </p:nvSpPr>
        <p:spPr>
          <a:xfrm>
            <a:off x="152400" y="1228713"/>
            <a:ext cx="34146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Top 8 sales volume drivers:</a:t>
            </a:r>
            <a:endParaRPr b="0" i="0" sz="1400" u="none" cap="none" strike="noStrike">
              <a:solidFill>
                <a:srgbClr val="000000"/>
              </a:solidFill>
              <a:latin typeface="Helvetica Neue"/>
              <a:ea typeface="Helvetica Neue"/>
              <a:cs typeface="Helvetica Neue"/>
              <a:sym typeface="Helvetica Neue"/>
            </a:endParaRPr>
          </a:p>
        </p:txBody>
      </p:sp>
      <p:pic>
        <p:nvPicPr>
          <p:cNvPr id="329" name="Google Shape;329;p21"/>
          <p:cNvPicPr preferRelativeResize="0"/>
          <p:nvPr/>
        </p:nvPicPr>
        <p:blipFill rotWithShape="1">
          <a:blip r:embed="rId3">
            <a:alphaModFix/>
          </a:blip>
          <a:srcRect b="0" l="0" r="0" t="0"/>
          <a:stretch/>
        </p:blipFill>
        <p:spPr>
          <a:xfrm>
            <a:off x="152400" y="1581138"/>
            <a:ext cx="8839202" cy="2826055"/>
          </a:xfrm>
          <a:prstGeom prst="rect">
            <a:avLst/>
          </a:prstGeom>
          <a:noFill/>
          <a:ln>
            <a:noFill/>
          </a:ln>
        </p:spPr>
      </p:pic>
      <p:pic>
        <p:nvPicPr>
          <p:cNvPr id="330" name="Google Shape;330;p21"/>
          <p:cNvPicPr preferRelativeResize="0"/>
          <p:nvPr/>
        </p:nvPicPr>
        <p:blipFill rotWithShape="1">
          <a:blip r:embed="rId4">
            <a:alphaModFix/>
          </a:blip>
          <a:srcRect b="0" l="0" r="0" t="0"/>
          <a:stretch/>
        </p:blipFill>
        <p:spPr>
          <a:xfrm>
            <a:off x="457200" y="4545299"/>
            <a:ext cx="1230875" cy="1641175"/>
          </a:xfrm>
          <a:prstGeom prst="rect">
            <a:avLst/>
          </a:prstGeom>
          <a:noFill/>
          <a:ln>
            <a:noFill/>
          </a:ln>
        </p:spPr>
      </p:pic>
      <p:pic>
        <p:nvPicPr>
          <p:cNvPr id="331" name="Google Shape;331;p21"/>
          <p:cNvPicPr preferRelativeResize="0"/>
          <p:nvPr/>
        </p:nvPicPr>
        <p:blipFill rotWithShape="1">
          <a:blip r:embed="rId5">
            <a:alphaModFix/>
          </a:blip>
          <a:srcRect b="0" l="0" r="0" t="0"/>
          <a:stretch/>
        </p:blipFill>
        <p:spPr>
          <a:xfrm>
            <a:off x="1688075" y="4545299"/>
            <a:ext cx="1166521" cy="1641175"/>
          </a:xfrm>
          <a:prstGeom prst="rect">
            <a:avLst/>
          </a:prstGeom>
          <a:noFill/>
          <a:ln>
            <a:noFill/>
          </a:ln>
        </p:spPr>
      </p:pic>
      <p:pic>
        <p:nvPicPr>
          <p:cNvPr id="332" name="Google Shape;332;p21"/>
          <p:cNvPicPr preferRelativeResize="0"/>
          <p:nvPr/>
        </p:nvPicPr>
        <p:blipFill rotWithShape="1">
          <a:blip r:embed="rId6">
            <a:alphaModFix/>
          </a:blip>
          <a:srcRect b="0" l="0" r="0" t="0"/>
          <a:stretch/>
        </p:blipFill>
        <p:spPr>
          <a:xfrm>
            <a:off x="2949849" y="4545299"/>
            <a:ext cx="1064326" cy="1641175"/>
          </a:xfrm>
          <a:prstGeom prst="rect">
            <a:avLst/>
          </a:prstGeom>
          <a:noFill/>
          <a:ln>
            <a:noFill/>
          </a:ln>
        </p:spPr>
      </p:pic>
      <p:pic>
        <p:nvPicPr>
          <p:cNvPr id="333" name="Google Shape;333;p21"/>
          <p:cNvPicPr preferRelativeResize="0"/>
          <p:nvPr/>
        </p:nvPicPr>
        <p:blipFill rotWithShape="1">
          <a:blip r:embed="rId7">
            <a:alphaModFix/>
          </a:blip>
          <a:srcRect b="0" l="0" r="0" t="0"/>
          <a:stretch/>
        </p:blipFill>
        <p:spPr>
          <a:xfrm>
            <a:off x="4014175" y="4588174"/>
            <a:ext cx="1294850" cy="1555450"/>
          </a:xfrm>
          <a:prstGeom prst="rect">
            <a:avLst/>
          </a:prstGeom>
          <a:noFill/>
          <a:ln>
            <a:noFill/>
          </a:ln>
        </p:spPr>
      </p:pic>
      <p:pic>
        <p:nvPicPr>
          <p:cNvPr id="334" name="Google Shape;334;p21"/>
          <p:cNvPicPr preferRelativeResize="0"/>
          <p:nvPr/>
        </p:nvPicPr>
        <p:blipFill rotWithShape="1">
          <a:blip r:embed="rId8">
            <a:alphaModFix/>
          </a:blip>
          <a:srcRect b="0" l="0" r="0" t="0"/>
          <a:stretch/>
        </p:blipFill>
        <p:spPr>
          <a:xfrm>
            <a:off x="5404275" y="4559999"/>
            <a:ext cx="1166525" cy="1611763"/>
          </a:xfrm>
          <a:prstGeom prst="rect">
            <a:avLst/>
          </a:prstGeom>
          <a:noFill/>
          <a:ln>
            <a:noFill/>
          </a:ln>
        </p:spPr>
      </p:pic>
      <p:pic>
        <p:nvPicPr>
          <p:cNvPr id="335" name="Google Shape;335;p21"/>
          <p:cNvPicPr preferRelativeResize="0"/>
          <p:nvPr/>
        </p:nvPicPr>
        <p:blipFill rotWithShape="1">
          <a:blip r:embed="rId9">
            <a:alphaModFix/>
          </a:blip>
          <a:srcRect b="0" l="0" r="0" t="0"/>
          <a:stretch/>
        </p:blipFill>
        <p:spPr>
          <a:xfrm>
            <a:off x="6723200" y="4545300"/>
            <a:ext cx="1064325" cy="1550218"/>
          </a:xfrm>
          <a:prstGeom prst="rect">
            <a:avLst/>
          </a:prstGeom>
          <a:noFill/>
          <a:ln>
            <a:noFill/>
          </a:ln>
        </p:spPr>
      </p:pic>
      <p:pic>
        <p:nvPicPr>
          <p:cNvPr id="336" name="Google Shape;336;p21"/>
          <p:cNvPicPr preferRelativeResize="0"/>
          <p:nvPr/>
        </p:nvPicPr>
        <p:blipFill rotWithShape="1">
          <a:blip r:embed="rId10">
            <a:alphaModFix/>
          </a:blip>
          <a:srcRect b="0" l="0" r="0" t="0"/>
          <a:stretch/>
        </p:blipFill>
        <p:spPr>
          <a:xfrm>
            <a:off x="7939925" y="4545300"/>
            <a:ext cx="694500" cy="1731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nvSpPr>
        <p:spPr>
          <a:xfrm>
            <a:off x="364350" y="260325"/>
            <a:ext cx="84153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3600"/>
              <a:buFont typeface="Helvetica Neue"/>
              <a:buNone/>
            </a:pPr>
            <a:r>
              <a:rPr b="1" i="0" lang="en-US" sz="3600" u="none" cap="none" strike="noStrike">
                <a:solidFill>
                  <a:schemeClr val="accent5"/>
                </a:solidFill>
                <a:latin typeface="Helvetica Neue"/>
                <a:ea typeface="Helvetica Neue"/>
                <a:cs typeface="Helvetica Neue"/>
                <a:sym typeface="Helvetica Neue"/>
              </a:rPr>
              <a:t>Boys Tek Gear Best Sellers - Spring</a:t>
            </a:r>
            <a:endParaRPr b="1" i="0" sz="3600" u="none" cap="none" strike="noStrike">
              <a:solidFill>
                <a:schemeClr val="accent5"/>
              </a:solidFill>
              <a:latin typeface="Helvetica Neue"/>
              <a:ea typeface="Helvetica Neue"/>
              <a:cs typeface="Helvetica Neue"/>
              <a:sym typeface="Helvetica Neue"/>
            </a:endParaRPr>
          </a:p>
        </p:txBody>
      </p:sp>
      <p:sp>
        <p:nvSpPr>
          <p:cNvPr id="343" name="Google Shape;343;p22"/>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Spring STD</a:t>
            </a:r>
            <a:endParaRPr b="1" i="0" sz="1400" u="none" cap="none" strike="noStrike">
              <a:solidFill>
                <a:srgbClr val="000000"/>
              </a:solidFill>
              <a:latin typeface="Helvetica Neue"/>
              <a:ea typeface="Helvetica Neue"/>
              <a:cs typeface="Helvetica Neue"/>
              <a:sym typeface="Helvetica Neue"/>
            </a:endParaRPr>
          </a:p>
        </p:txBody>
      </p:sp>
      <p:pic>
        <p:nvPicPr>
          <p:cNvPr id="344" name="Google Shape;344;p22"/>
          <p:cNvPicPr preferRelativeResize="0"/>
          <p:nvPr/>
        </p:nvPicPr>
        <p:blipFill rotWithShape="1">
          <a:blip r:embed="rId3">
            <a:alphaModFix/>
          </a:blip>
          <a:srcRect b="0" l="0" r="0" t="0"/>
          <a:stretch/>
        </p:blipFill>
        <p:spPr>
          <a:xfrm>
            <a:off x="152400" y="1800350"/>
            <a:ext cx="8839200" cy="2247973"/>
          </a:xfrm>
          <a:prstGeom prst="rect">
            <a:avLst/>
          </a:prstGeom>
          <a:noFill/>
          <a:ln>
            <a:noFill/>
          </a:ln>
        </p:spPr>
      </p:pic>
      <p:sp>
        <p:nvSpPr>
          <p:cNvPr id="345" name="Google Shape;345;p22"/>
          <p:cNvSpPr txBox="1"/>
          <p:nvPr/>
        </p:nvSpPr>
        <p:spPr>
          <a:xfrm>
            <a:off x="152400" y="1443013"/>
            <a:ext cx="34146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Top 6 sales volume drivers:</a:t>
            </a:r>
            <a:endParaRPr b="0" i="0" sz="1400" u="none" cap="none" strike="noStrike">
              <a:solidFill>
                <a:srgbClr val="000000"/>
              </a:solidFill>
              <a:latin typeface="Helvetica Neue"/>
              <a:ea typeface="Helvetica Neue"/>
              <a:cs typeface="Helvetica Neue"/>
              <a:sym typeface="Helvetica Neue"/>
            </a:endParaRPr>
          </a:p>
        </p:txBody>
      </p:sp>
      <p:pic>
        <p:nvPicPr>
          <p:cNvPr id="346" name="Google Shape;346;p22"/>
          <p:cNvPicPr preferRelativeResize="0"/>
          <p:nvPr/>
        </p:nvPicPr>
        <p:blipFill rotWithShape="1">
          <a:blip r:embed="rId4">
            <a:alphaModFix/>
          </a:blip>
          <a:srcRect b="0" l="0" r="0" t="0"/>
          <a:stretch/>
        </p:blipFill>
        <p:spPr>
          <a:xfrm>
            <a:off x="406400" y="4315025"/>
            <a:ext cx="1418492" cy="1676400"/>
          </a:xfrm>
          <a:prstGeom prst="rect">
            <a:avLst/>
          </a:prstGeom>
          <a:noFill/>
          <a:ln>
            <a:noFill/>
          </a:ln>
        </p:spPr>
      </p:pic>
      <p:pic>
        <p:nvPicPr>
          <p:cNvPr id="347" name="Google Shape;347;p22"/>
          <p:cNvPicPr preferRelativeResize="0"/>
          <p:nvPr/>
        </p:nvPicPr>
        <p:blipFill rotWithShape="1">
          <a:blip r:embed="rId5">
            <a:alphaModFix/>
          </a:blip>
          <a:srcRect b="0" l="0" r="0" t="0"/>
          <a:stretch/>
        </p:blipFill>
        <p:spPr>
          <a:xfrm>
            <a:off x="1949450" y="4257874"/>
            <a:ext cx="1501776" cy="1733550"/>
          </a:xfrm>
          <a:prstGeom prst="rect">
            <a:avLst/>
          </a:prstGeom>
          <a:noFill/>
          <a:ln>
            <a:noFill/>
          </a:ln>
        </p:spPr>
      </p:pic>
      <p:pic>
        <p:nvPicPr>
          <p:cNvPr id="348" name="Google Shape;348;p22"/>
          <p:cNvPicPr preferRelativeResize="0"/>
          <p:nvPr/>
        </p:nvPicPr>
        <p:blipFill rotWithShape="1">
          <a:blip r:embed="rId6">
            <a:alphaModFix/>
          </a:blip>
          <a:srcRect b="0" l="0" r="0" t="0"/>
          <a:stretch/>
        </p:blipFill>
        <p:spPr>
          <a:xfrm>
            <a:off x="3527425" y="4270875"/>
            <a:ext cx="1466850" cy="1707544"/>
          </a:xfrm>
          <a:prstGeom prst="rect">
            <a:avLst/>
          </a:prstGeom>
          <a:noFill/>
          <a:ln>
            <a:noFill/>
          </a:ln>
        </p:spPr>
      </p:pic>
      <p:pic>
        <p:nvPicPr>
          <p:cNvPr id="349" name="Google Shape;349;p22"/>
          <p:cNvPicPr preferRelativeResize="0"/>
          <p:nvPr/>
        </p:nvPicPr>
        <p:blipFill rotWithShape="1">
          <a:blip r:embed="rId7">
            <a:alphaModFix/>
          </a:blip>
          <a:srcRect b="0" l="0" r="0" t="0"/>
          <a:stretch/>
        </p:blipFill>
        <p:spPr>
          <a:xfrm>
            <a:off x="5146675" y="4200723"/>
            <a:ext cx="962025" cy="1876425"/>
          </a:xfrm>
          <a:prstGeom prst="rect">
            <a:avLst/>
          </a:prstGeom>
          <a:noFill/>
          <a:ln>
            <a:noFill/>
          </a:ln>
        </p:spPr>
      </p:pic>
      <p:pic>
        <p:nvPicPr>
          <p:cNvPr id="350" name="Google Shape;350;p22"/>
          <p:cNvPicPr preferRelativeResize="0"/>
          <p:nvPr/>
        </p:nvPicPr>
        <p:blipFill rotWithShape="1">
          <a:blip r:embed="rId8">
            <a:alphaModFix/>
          </a:blip>
          <a:srcRect b="0" l="0" r="0" t="0"/>
          <a:stretch/>
        </p:blipFill>
        <p:spPr>
          <a:xfrm>
            <a:off x="6346825" y="4191198"/>
            <a:ext cx="819150" cy="1895475"/>
          </a:xfrm>
          <a:prstGeom prst="rect">
            <a:avLst/>
          </a:prstGeom>
          <a:noFill/>
          <a:ln>
            <a:noFill/>
          </a:ln>
        </p:spPr>
      </p:pic>
      <p:pic>
        <p:nvPicPr>
          <p:cNvPr id="351" name="Google Shape;351;p22"/>
          <p:cNvPicPr preferRelativeResize="0"/>
          <p:nvPr/>
        </p:nvPicPr>
        <p:blipFill rotWithShape="1">
          <a:blip r:embed="rId9">
            <a:alphaModFix/>
          </a:blip>
          <a:srcRect b="0" l="0" r="0" t="0"/>
          <a:stretch/>
        </p:blipFill>
        <p:spPr>
          <a:xfrm>
            <a:off x="7404100" y="4286448"/>
            <a:ext cx="1333500" cy="1676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3"/>
          <p:cNvSpPr txBox="1"/>
          <p:nvPr>
            <p:ph idx="1" type="body"/>
          </p:nvPr>
        </p:nvSpPr>
        <p:spPr>
          <a:xfrm>
            <a:off x="485850" y="1165950"/>
            <a:ext cx="4009800" cy="513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1200"/>
              <a:t>Boy’s DryTek Shorts</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rPr lang="en-US" sz="1200"/>
              <a:t>Likes: Soft fabric, fit great</a:t>
            </a:r>
            <a:endParaRPr sz="1200"/>
          </a:p>
          <a:p>
            <a:pPr indent="0" lvl="0" marL="0" rtl="0" algn="l">
              <a:lnSpc>
                <a:spcPct val="100000"/>
              </a:lnSpc>
              <a:spcBef>
                <a:spcPts val="640"/>
              </a:spcBef>
              <a:spcAft>
                <a:spcPts val="0"/>
              </a:spcAft>
              <a:buSzPts val="3200"/>
              <a:buNone/>
            </a:pPr>
            <a:r>
              <a:t/>
            </a:r>
            <a:endParaRPr sz="1200"/>
          </a:p>
          <a:p>
            <a:pPr indent="0" lvl="0" marL="0" rtl="0" algn="l">
              <a:lnSpc>
                <a:spcPct val="100000"/>
              </a:lnSpc>
              <a:spcBef>
                <a:spcPts val="640"/>
              </a:spcBef>
              <a:spcAft>
                <a:spcPts val="0"/>
              </a:spcAft>
              <a:buSzPts val="3200"/>
              <a:buNone/>
            </a:pPr>
            <a:r>
              <a:rPr b="1" lang="en-US" sz="1200"/>
              <a:t>Boy’s Graphic Tee</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rPr lang="en-US" sz="1200"/>
              <a:t>Likes: Soft material, don’t wrinkle, lightweight</a:t>
            </a:r>
            <a:br>
              <a:rPr lang="en-US" sz="1200"/>
            </a:br>
            <a:br>
              <a:rPr lang="en-US" sz="1200"/>
            </a:br>
            <a:r>
              <a:rPr lang="en-US" sz="1200"/>
              <a:t>Improvements: Inconsistent printing of graphics- some rubbery/sticky feeling others screen print</a:t>
            </a:r>
            <a:endParaRPr sz="1200"/>
          </a:p>
          <a:p>
            <a:pPr indent="0" lvl="0" marL="0" rtl="0" algn="l">
              <a:lnSpc>
                <a:spcPct val="100000"/>
              </a:lnSpc>
              <a:spcBef>
                <a:spcPts val="640"/>
              </a:spcBef>
              <a:spcAft>
                <a:spcPts val="0"/>
              </a:spcAft>
              <a:buSzPts val="3200"/>
              <a:buNone/>
            </a:pPr>
            <a:r>
              <a:t/>
            </a:r>
            <a:endParaRPr sz="1200"/>
          </a:p>
          <a:p>
            <a:pPr indent="0" lvl="0" marL="0" rtl="0" algn="l">
              <a:lnSpc>
                <a:spcPct val="100000"/>
              </a:lnSpc>
              <a:spcBef>
                <a:spcPts val="640"/>
              </a:spcBef>
              <a:spcAft>
                <a:spcPts val="0"/>
              </a:spcAft>
              <a:buSzPts val="3200"/>
              <a:buNone/>
            </a:pPr>
            <a:r>
              <a:rPr b="1" lang="en-US" sz="1200"/>
              <a:t>Boy’s SS DryTek Tee</a:t>
            </a:r>
            <a:endParaRPr b="1" sz="1200"/>
          </a:p>
          <a:p>
            <a:pPr indent="0" lvl="0" marL="0" rtl="0" algn="l">
              <a:lnSpc>
                <a:spcPct val="100000"/>
              </a:lnSpc>
              <a:spcBef>
                <a:spcPts val="640"/>
              </a:spcBef>
              <a:spcAft>
                <a:spcPts val="0"/>
              </a:spcAft>
              <a:buClr>
                <a:schemeClr val="dk1"/>
              </a:buClr>
              <a:buSzPts val="1100"/>
              <a:buFont typeface="Arial"/>
              <a:buNone/>
            </a:pPr>
            <a:r>
              <a:rPr lang="en-US" sz="1200"/>
              <a:t>Only 1 review online right now...and it is 5 stars!</a:t>
            </a:r>
            <a:endParaRPr sz="1200"/>
          </a:p>
          <a:p>
            <a:pPr indent="0" lvl="0" marL="0" rtl="0" algn="l">
              <a:lnSpc>
                <a:spcPct val="100000"/>
              </a:lnSpc>
              <a:spcBef>
                <a:spcPts val="640"/>
              </a:spcBef>
              <a:spcAft>
                <a:spcPts val="0"/>
              </a:spcAft>
              <a:buClr>
                <a:schemeClr val="dk1"/>
              </a:buClr>
              <a:buSzPts val="1100"/>
              <a:buFont typeface="Arial"/>
              <a:buNone/>
            </a:pPr>
            <a:r>
              <a:rPr lang="en-US" sz="1200"/>
              <a:t>Likes: soft, good for all seasons</a:t>
            </a:r>
            <a:endParaRPr sz="1200"/>
          </a:p>
        </p:txBody>
      </p:sp>
      <p:sp>
        <p:nvSpPr>
          <p:cNvPr id="358" name="Google Shape;358;p23"/>
          <p:cNvSpPr txBox="1"/>
          <p:nvPr>
            <p:ph idx="1" type="body"/>
          </p:nvPr>
        </p:nvSpPr>
        <p:spPr>
          <a:xfrm>
            <a:off x="4681775" y="1232425"/>
            <a:ext cx="3736800" cy="513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1200"/>
              <a:t>Boy’s Tricot Joggers</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rPr lang="en-US" sz="1200"/>
              <a:t>Likes: Soft material, slim fit</a:t>
            </a:r>
            <a:endParaRPr sz="1200"/>
          </a:p>
          <a:p>
            <a:pPr indent="0" lvl="0" marL="0" rtl="0" algn="l">
              <a:lnSpc>
                <a:spcPct val="100000"/>
              </a:lnSpc>
              <a:spcBef>
                <a:spcPts val="640"/>
              </a:spcBef>
              <a:spcAft>
                <a:spcPts val="0"/>
              </a:spcAft>
              <a:buSzPts val="3200"/>
              <a:buNone/>
            </a:pPr>
            <a:r>
              <a:rPr lang="en-US" sz="1200"/>
              <a:t>Improvements: Needs stretchier waistband for huskier boys</a:t>
            </a:r>
            <a:endParaRPr sz="1200"/>
          </a:p>
          <a:p>
            <a:pPr indent="0" lvl="0" marL="0" rtl="0" algn="l">
              <a:lnSpc>
                <a:spcPct val="100000"/>
              </a:lnSpc>
              <a:spcBef>
                <a:spcPts val="640"/>
              </a:spcBef>
              <a:spcAft>
                <a:spcPts val="0"/>
              </a:spcAft>
              <a:buSzPts val="3200"/>
              <a:buNone/>
            </a:pPr>
            <a:r>
              <a:t/>
            </a:r>
            <a:endParaRPr sz="1200"/>
          </a:p>
          <a:p>
            <a:pPr indent="0" lvl="0" marL="0" rtl="0" algn="l">
              <a:lnSpc>
                <a:spcPct val="100000"/>
              </a:lnSpc>
              <a:spcBef>
                <a:spcPts val="640"/>
              </a:spcBef>
              <a:spcAft>
                <a:spcPts val="0"/>
              </a:spcAft>
              <a:buSzPts val="3200"/>
              <a:buNone/>
            </a:pPr>
            <a:r>
              <a:rPr b="1" lang="en-US" sz="1200"/>
              <a:t>Boy’s DryTek Textured Basketball Shorts</a:t>
            </a:r>
            <a:endParaRPr b="1" sz="1200"/>
          </a:p>
          <a:p>
            <a:pPr indent="0" lvl="0" marL="0" rtl="0" algn="l">
              <a:lnSpc>
                <a:spcPct val="100000"/>
              </a:lnSpc>
              <a:spcBef>
                <a:spcPts val="640"/>
              </a:spcBef>
              <a:spcAft>
                <a:spcPts val="0"/>
              </a:spcAft>
              <a:buSzPts val="3200"/>
              <a:buNone/>
            </a:pPr>
            <a:r>
              <a:t/>
            </a:r>
            <a:endParaRPr sz="1200"/>
          </a:p>
          <a:p>
            <a:pPr indent="0" lvl="0" marL="0" rtl="0" algn="l">
              <a:lnSpc>
                <a:spcPct val="100000"/>
              </a:lnSpc>
              <a:spcBef>
                <a:spcPts val="640"/>
              </a:spcBef>
              <a:spcAft>
                <a:spcPts val="0"/>
              </a:spcAft>
              <a:buSzPts val="3200"/>
              <a:buNone/>
            </a:pPr>
            <a:r>
              <a:t/>
            </a:r>
            <a:endParaRPr sz="1200"/>
          </a:p>
          <a:p>
            <a:pPr indent="0" lvl="0" marL="0" rtl="0" algn="l">
              <a:lnSpc>
                <a:spcPct val="100000"/>
              </a:lnSpc>
              <a:spcBef>
                <a:spcPts val="640"/>
              </a:spcBef>
              <a:spcAft>
                <a:spcPts val="0"/>
              </a:spcAft>
              <a:buSzPts val="3200"/>
              <a:buNone/>
            </a:pPr>
            <a:r>
              <a:rPr lang="en-US" sz="1200"/>
              <a:t>Likes: Deep pockets for phone, wears all year round, lightweight, soft material, true to size</a:t>
            </a:r>
            <a:endParaRPr sz="1200"/>
          </a:p>
          <a:p>
            <a:pPr indent="0" lvl="0" marL="0" rtl="0" algn="l">
              <a:lnSpc>
                <a:spcPct val="100000"/>
              </a:lnSpc>
              <a:spcBef>
                <a:spcPts val="640"/>
              </a:spcBef>
              <a:spcAft>
                <a:spcPts val="0"/>
              </a:spcAft>
              <a:buSzPts val="3200"/>
              <a:buNone/>
            </a:pPr>
            <a:r>
              <a:rPr lang="en-US" sz="1200"/>
              <a:t>Improvements: Thin fabric- some colors see through</a:t>
            </a:r>
            <a:endParaRPr b="1" sz="1200"/>
          </a:p>
        </p:txBody>
      </p:sp>
      <p:pic>
        <p:nvPicPr>
          <p:cNvPr id="359" name="Google Shape;359;p23"/>
          <p:cNvPicPr preferRelativeResize="0"/>
          <p:nvPr/>
        </p:nvPicPr>
        <p:blipFill rotWithShape="1">
          <a:blip r:embed="rId3">
            <a:alphaModFix/>
          </a:blip>
          <a:srcRect b="0" l="0" r="0" t="0"/>
          <a:stretch/>
        </p:blipFill>
        <p:spPr>
          <a:xfrm>
            <a:off x="571500" y="1552575"/>
            <a:ext cx="3110675" cy="433400"/>
          </a:xfrm>
          <a:prstGeom prst="rect">
            <a:avLst/>
          </a:prstGeom>
          <a:noFill/>
          <a:ln>
            <a:noFill/>
          </a:ln>
        </p:spPr>
      </p:pic>
      <p:pic>
        <p:nvPicPr>
          <p:cNvPr id="360" name="Google Shape;360;p23"/>
          <p:cNvPicPr preferRelativeResize="0"/>
          <p:nvPr/>
        </p:nvPicPr>
        <p:blipFill rotWithShape="1">
          <a:blip r:embed="rId4">
            <a:alphaModFix/>
          </a:blip>
          <a:srcRect b="0" l="0" r="0" t="0"/>
          <a:stretch/>
        </p:blipFill>
        <p:spPr>
          <a:xfrm>
            <a:off x="571500" y="2905125"/>
            <a:ext cx="3040760" cy="433400"/>
          </a:xfrm>
          <a:prstGeom prst="rect">
            <a:avLst/>
          </a:prstGeom>
          <a:noFill/>
          <a:ln>
            <a:noFill/>
          </a:ln>
        </p:spPr>
      </p:pic>
      <p:pic>
        <p:nvPicPr>
          <p:cNvPr id="361" name="Google Shape;361;p23"/>
          <p:cNvPicPr preferRelativeResize="0"/>
          <p:nvPr/>
        </p:nvPicPr>
        <p:blipFill rotWithShape="1">
          <a:blip r:embed="rId5">
            <a:alphaModFix/>
          </a:blip>
          <a:srcRect b="0" l="0" r="0" t="0"/>
          <a:stretch/>
        </p:blipFill>
        <p:spPr>
          <a:xfrm>
            <a:off x="4746225" y="3439950"/>
            <a:ext cx="3178266" cy="433400"/>
          </a:xfrm>
          <a:prstGeom prst="rect">
            <a:avLst/>
          </a:prstGeom>
          <a:noFill/>
          <a:ln>
            <a:noFill/>
          </a:ln>
        </p:spPr>
      </p:pic>
      <p:pic>
        <p:nvPicPr>
          <p:cNvPr id="362" name="Google Shape;362;p23"/>
          <p:cNvPicPr preferRelativeResize="0"/>
          <p:nvPr/>
        </p:nvPicPr>
        <p:blipFill rotWithShape="1">
          <a:blip r:embed="rId6">
            <a:alphaModFix/>
          </a:blip>
          <a:srcRect b="0" l="0" r="0" t="0"/>
          <a:stretch/>
        </p:blipFill>
        <p:spPr>
          <a:xfrm>
            <a:off x="4746225" y="1649200"/>
            <a:ext cx="3178275" cy="448949"/>
          </a:xfrm>
          <a:prstGeom prst="rect">
            <a:avLst/>
          </a:prstGeom>
          <a:noFill/>
          <a:ln>
            <a:noFill/>
          </a:ln>
        </p:spPr>
      </p:pic>
      <p:sp>
        <p:nvSpPr>
          <p:cNvPr id="363" name="Google Shape;363;p23"/>
          <p:cNvSpPr txBox="1"/>
          <p:nvPr>
            <p:ph type="title"/>
          </p:nvPr>
        </p:nvSpPr>
        <p:spPr>
          <a:xfrm>
            <a:off x="407175" y="202200"/>
            <a:ext cx="8805000" cy="1143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3600"/>
              <a:t>Customer reviews on SP20 best sellers</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4"/>
          <p:cNvSpPr txBox="1"/>
          <p:nvPr>
            <p:ph type="title"/>
          </p:nvPr>
        </p:nvSpPr>
        <p:spPr>
          <a:xfrm>
            <a:off x="451525" y="21300"/>
            <a:ext cx="8415300" cy="1143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What are our customers saying?</a:t>
            </a:r>
            <a:endParaRPr/>
          </a:p>
        </p:txBody>
      </p:sp>
      <p:sp>
        <p:nvSpPr>
          <p:cNvPr id="370" name="Google Shape;370;p24"/>
          <p:cNvSpPr txBox="1"/>
          <p:nvPr>
            <p:ph idx="1" type="body"/>
          </p:nvPr>
        </p:nvSpPr>
        <p:spPr>
          <a:xfrm>
            <a:off x="356650" y="928175"/>
            <a:ext cx="2361600" cy="490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lang="en-US" sz="1800"/>
              <a:t>DryTek:</a:t>
            </a:r>
            <a:endParaRPr sz="1800"/>
          </a:p>
          <a:p>
            <a:pPr indent="0" lvl="0" marL="0" rtl="0" algn="l">
              <a:lnSpc>
                <a:spcPct val="100000"/>
              </a:lnSpc>
              <a:spcBef>
                <a:spcPts val="640"/>
              </a:spcBef>
              <a:spcAft>
                <a:spcPts val="0"/>
              </a:spcAft>
              <a:buSzPts val="3200"/>
              <a:buNone/>
            </a:pPr>
            <a:r>
              <a:t/>
            </a:r>
            <a:endParaRPr sz="1800"/>
          </a:p>
          <a:p>
            <a:pPr indent="0" lvl="0" marL="0" rtl="0" algn="l">
              <a:lnSpc>
                <a:spcPct val="100000"/>
              </a:lnSpc>
              <a:spcBef>
                <a:spcPts val="640"/>
              </a:spcBef>
              <a:spcAft>
                <a:spcPts val="0"/>
              </a:spcAft>
              <a:buSzPts val="3200"/>
              <a:buNone/>
            </a:pPr>
            <a:r>
              <a:t/>
            </a:r>
            <a:endParaRPr sz="1800"/>
          </a:p>
          <a:p>
            <a:pPr indent="0" lvl="0" marL="0" rtl="0" algn="l">
              <a:lnSpc>
                <a:spcPct val="100000"/>
              </a:lnSpc>
              <a:spcBef>
                <a:spcPts val="640"/>
              </a:spcBef>
              <a:spcAft>
                <a:spcPts val="0"/>
              </a:spcAft>
              <a:buSzPts val="3200"/>
              <a:buNone/>
            </a:pPr>
            <a:r>
              <a:t/>
            </a:r>
            <a:endParaRPr sz="1800"/>
          </a:p>
          <a:p>
            <a:pPr indent="0" lvl="0" marL="0" rtl="0" algn="l">
              <a:lnSpc>
                <a:spcPct val="100000"/>
              </a:lnSpc>
              <a:spcBef>
                <a:spcPts val="640"/>
              </a:spcBef>
              <a:spcAft>
                <a:spcPts val="0"/>
              </a:spcAft>
              <a:buSzPts val="3200"/>
              <a:buNone/>
            </a:pPr>
            <a:r>
              <a:t/>
            </a:r>
            <a:endParaRPr sz="1800"/>
          </a:p>
          <a:p>
            <a:pPr indent="0" lvl="0" marL="0" rtl="0" algn="l">
              <a:lnSpc>
                <a:spcPct val="100000"/>
              </a:lnSpc>
              <a:spcBef>
                <a:spcPts val="640"/>
              </a:spcBef>
              <a:spcAft>
                <a:spcPts val="0"/>
              </a:spcAft>
              <a:buSzPts val="3200"/>
              <a:buNone/>
            </a:pPr>
            <a:r>
              <a:t/>
            </a:r>
            <a:endParaRPr sz="1800"/>
          </a:p>
          <a:p>
            <a:pPr indent="0" lvl="0" marL="0" rtl="0" algn="l">
              <a:lnSpc>
                <a:spcPct val="100000"/>
              </a:lnSpc>
              <a:spcBef>
                <a:spcPts val="640"/>
              </a:spcBef>
              <a:spcAft>
                <a:spcPts val="0"/>
              </a:spcAft>
              <a:buSzPts val="3200"/>
              <a:buNone/>
            </a:pPr>
            <a:r>
              <a:t/>
            </a:r>
            <a:endParaRPr sz="1800"/>
          </a:p>
          <a:p>
            <a:pPr indent="0" lvl="0" marL="0" rtl="0" algn="l">
              <a:lnSpc>
                <a:spcPct val="100000"/>
              </a:lnSpc>
              <a:spcBef>
                <a:spcPts val="640"/>
              </a:spcBef>
              <a:spcAft>
                <a:spcPts val="0"/>
              </a:spcAft>
              <a:buSzPts val="3200"/>
              <a:buNone/>
            </a:pPr>
            <a:r>
              <a:rPr lang="en-US" sz="1800"/>
              <a:t>UltraSoft:</a:t>
            </a:r>
            <a:endParaRPr sz="1800"/>
          </a:p>
        </p:txBody>
      </p:sp>
      <p:sp>
        <p:nvSpPr>
          <p:cNvPr id="371" name="Google Shape;371;p24"/>
          <p:cNvSpPr txBox="1"/>
          <p:nvPr/>
        </p:nvSpPr>
        <p:spPr>
          <a:xfrm>
            <a:off x="414150" y="1329438"/>
            <a:ext cx="8315700" cy="226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Shorts</a:t>
            </a:r>
            <a:r>
              <a:rPr b="0" i="0" lang="en-US" sz="1400" u="none" cap="none" strike="noStrike">
                <a:solidFill>
                  <a:srgbClr val="000000"/>
                </a:solidFill>
                <a:latin typeface="Helvetica Neue"/>
                <a:ea typeface="Helvetica Neue"/>
                <a:cs typeface="Helvetica Neue"/>
                <a:sym typeface="Helvetica Neue"/>
              </a:rPr>
              <a:t> (4.7 stars): soft, quality fabric, buying many colors to match back to shirts, </a:t>
            </a:r>
            <a:r>
              <a:rPr b="0" i="0" lang="en-US" sz="1400" u="none" cap="none" strike="noStrike">
                <a:solidFill>
                  <a:srgbClr val="FF0000"/>
                </a:solidFill>
                <a:latin typeface="Helvetica Neue"/>
                <a:ea typeface="Helvetica Neue"/>
                <a:cs typeface="Helvetica Neue"/>
                <a:sym typeface="Helvetica Neue"/>
              </a:rPr>
              <a:t>color: Toucan Green is more neon than the green online</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SS Tee </a:t>
            </a:r>
            <a:r>
              <a:rPr b="0" i="0" lang="en-US" sz="1400" u="none" cap="none" strike="noStrike">
                <a:solidFill>
                  <a:srgbClr val="000000"/>
                </a:solidFill>
                <a:latin typeface="Helvetica Neue"/>
                <a:ea typeface="Helvetica Neue"/>
                <a:cs typeface="Helvetica Neue"/>
                <a:sym typeface="Helvetica Neue"/>
              </a:rPr>
              <a:t>(3.9 stars): soft, good for all seasons, </a:t>
            </a:r>
            <a:r>
              <a:rPr b="0" i="0" lang="en-US" sz="1400" u="none" cap="none" strike="noStrike">
                <a:solidFill>
                  <a:srgbClr val="FF0000"/>
                </a:solidFill>
                <a:latin typeface="Helvetica Neue"/>
                <a:ea typeface="Helvetica Neue"/>
                <a:cs typeface="Helvetica Neue"/>
                <a:sym typeface="Helvetica Neue"/>
              </a:rPr>
              <a:t>stains easily, fit: runs small (6 reviews)</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SS Printed Tee </a:t>
            </a:r>
            <a:r>
              <a:rPr b="0" i="0" lang="en-US" sz="1400" u="none" cap="none" strike="noStrike">
                <a:solidFill>
                  <a:srgbClr val="000000"/>
                </a:solidFill>
                <a:latin typeface="Helvetica Neue"/>
                <a:ea typeface="Helvetica Neue"/>
                <a:cs typeface="Helvetica Neue"/>
                <a:sym typeface="Helvetica Neue"/>
              </a:rPr>
              <a:t>(4.3 stars): Lightweight, good colors, soft, </a:t>
            </a:r>
            <a:r>
              <a:rPr b="0" i="0" lang="en-US" sz="1400" u="none" cap="none" strike="noStrike">
                <a:solidFill>
                  <a:srgbClr val="FF0000"/>
                </a:solidFill>
                <a:latin typeface="Helvetica Neue"/>
                <a:ea typeface="Helvetica Neue"/>
                <a:cs typeface="Helvetica Neue"/>
                <a:sym typeface="Helvetica Neue"/>
              </a:rPr>
              <a:t>stains easily,</a:t>
            </a:r>
            <a:r>
              <a:rPr b="0" i="0" lang="en-US" sz="1400" u="none" cap="none" strike="noStrike">
                <a:solidFill>
                  <a:srgbClr val="000000"/>
                </a:solidFill>
                <a:latin typeface="Helvetica Neue"/>
                <a:ea typeface="Helvetica Neue"/>
                <a:cs typeface="Helvetica Neue"/>
                <a:sym typeface="Helvetica Neue"/>
              </a:rPr>
              <a:t> </a:t>
            </a:r>
            <a:r>
              <a:rPr b="0" i="0" lang="en-US" sz="1400" u="none" cap="none" strike="noStrike">
                <a:solidFill>
                  <a:srgbClr val="FF0000"/>
                </a:solidFill>
                <a:latin typeface="Helvetica Neue"/>
                <a:ea typeface="Helvetica Neue"/>
                <a:cs typeface="Helvetica Neue"/>
                <a:sym typeface="Helvetica Neue"/>
              </a:rPr>
              <a:t>fit: runs small (2 reviews)</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Textured Basketball Shorts</a:t>
            </a:r>
            <a:r>
              <a:rPr b="0" i="0" lang="en-US" sz="1400" u="none" cap="none" strike="noStrike">
                <a:solidFill>
                  <a:srgbClr val="000000"/>
                </a:solidFill>
                <a:latin typeface="Helvetica Neue"/>
                <a:ea typeface="Helvetica Neue"/>
                <a:cs typeface="Helvetica Neue"/>
                <a:sym typeface="Helvetica Neue"/>
              </a:rPr>
              <a:t> (4.6 stars): Deep enough pockets to fit phone, wears all year round, comfortable, true to size, easy to move in</a:t>
            </a:r>
            <a:endParaRPr b="0" i="0" sz="1400" u="none" cap="none" strike="noStrike">
              <a:solidFill>
                <a:srgbClr val="000000"/>
              </a:solidFill>
              <a:latin typeface="Helvetica Neue"/>
              <a:ea typeface="Helvetica Neue"/>
              <a:cs typeface="Helvetica Neue"/>
              <a:sym typeface="Helvetica Neue"/>
            </a:endParaRPr>
          </a:p>
        </p:txBody>
      </p:sp>
      <p:sp>
        <p:nvSpPr>
          <p:cNvPr id="372" name="Google Shape;372;p24"/>
          <p:cNvSpPr txBox="1"/>
          <p:nvPr/>
        </p:nvSpPr>
        <p:spPr>
          <a:xfrm>
            <a:off x="451525" y="3761100"/>
            <a:ext cx="8315700" cy="194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OB Pants</a:t>
            </a:r>
            <a:r>
              <a:rPr b="0" i="0" lang="en-US" sz="1400" u="none" cap="none" strike="noStrike">
                <a:solidFill>
                  <a:srgbClr val="000000"/>
                </a:solidFill>
                <a:latin typeface="Helvetica Neue"/>
                <a:ea typeface="Helvetica Neue"/>
                <a:cs typeface="Helvetica Neue"/>
                <a:sym typeface="Helvetica Neue"/>
              </a:rPr>
              <a:t> (4.4 stars): Warm, soft, comfortable, pockets, </a:t>
            </a:r>
            <a:r>
              <a:rPr b="0" i="0" lang="en-US" sz="1400" u="none" cap="none" strike="noStrike">
                <a:solidFill>
                  <a:srgbClr val="FF0000"/>
                </a:solidFill>
                <a:latin typeface="Helvetica Neue"/>
                <a:ea typeface="Helvetica Neue"/>
                <a:cs typeface="Helvetica Neue"/>
                <a:sym typeface="Helvetica Neue"/>
              </a:rPr>
              <a:t>fit:</a:t>
            </a:r>
            <a:r>
              <a:rPr b="0" i="0" lang="en-US" sz="1400" u="none" cap="none" strike="noStrike">
                <a:solidFill>
                  <a:srgbClr val="000000"/>
                </a:solidFill>
                <a:latin typeface="Helvetica Neue"/>
                <a:ea typeface="Helvetica Neue"/>
                <a:cs typeface="Helvetica Neue"/>
                <a:sym typeface="Helvetica Neue"/>
              </a:rPr>
              <a:t> </a:t>
            </a:r>
            <a:r>
              <a:rPr b="0" i="0" lang="en-US" sz="1400" u="none" cap="none" strike="noStrike">
                <a:solidFill>
                  <a:srgbClr val="FF0000"/>
                </a:solidFill>
                <a:latin typeface="Helvetica Neue"/>
                <a:ea typeface="Helvetica Neue"/>
                <a:cs typeface="Helvetica Neue"/>
                <a:sym typeface="Helvetica Neue"/>
              </a:rPr>
              <a:t>run big (5 reviews)</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Joggers</a:t>
            </a:r>
            <a:r>
              <a:rPr b="0" i="0" lang="en-US" sz="1400" u="none" cap="none" strike="noStrike">
                <a:solidFill>
                  <a:srgbClr val="000000"/>
                </a:solidFill>
                <a:latin typeface="Helvetica Neue"/>
                <a:ea typeface="Helvetica Neue"/>
                <a:cs typeface="Helvetica Neue"/>
                <a:sym typeface="Helvetica Neue"/>
              </a:rPr>
              <a:t> (4.9 stars): warm, comfortable, easy to move in, pockets, true to size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FZ Hoodie </a:t>
            </a:r>
            <a:r>
              <a:rPr b="0" i="0" lang="en-US" sz="1400" u="none" cap="none" strike="noStrike">
                <a:solidFill>
                  <a:srgbClr val="000000"/>
                </a:solidFill>
                <a:latin typeface="Helvetica Neue"/>
                <a:ea typeface="Helvetica Neue"/>
                <a:cs typeface="Helvetica Neue"/>
                <a:sym typeface="Helvetica Neue"/>
              </a:rPr>
              <a:t>(4.6 stars): good transitional layering piece, warm, soft, good color choice, </a:t>
            </a:r>
            <a:r>
              <a:rPr b="0" i="0" lang="en-US" sz="1400" u="none" cap="none" strike="noStrike">
                <a:solidFill>
                  <a:srgbClr val="FF0000"/>
                </a:solidFill>
                <a:latin typeface="Helvetica Neue"/>
                <a:ea typeface="Helvetica Neue"/>
                <a:cs typeface="Helvetica Neue"/>
                <a:sym typeface="Helvetica Neue"/>
              </a:rPr>
              <a:t>zipper broke (2 reviews)</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FZ Colorblock Hoodie</a:t>
            </a:r>
            <a:r>
              <a:rPr b="0" i="0" lang="en-US" sz="1400" u="none" cap="none" strike="noStrike">
                <a:solidFill>
                  <a:srgbClr val="000000"/>
                </a:solidFill>
                <a:latin typeface="Helvetica Neue"/>
                <a:ea typeface="Helvetica Neue"/>
                <a:cs typeface="Helvetica Neue"/>
                <a:sym typeface="Helvetica Neue"/>
              </a:rPr>
              <a:t> (3.7 stars): </a:t>
            </a:r>
            <a:r>
              <a:rPr b="0" i="0" lang="en-US" sz="1400" u="none" cap="none" strike="noStrike">
                <a:solidFill>
                  <a:srgbClr val="FF0000"/>
                </a:solidFill>
                <a:latin typeface="Helvetica Neue"/>
                <a:ea typeface="Helvetica Neue"/>
                <a:cs typeface="Helvetica Neue"/>
                <a:sym typeface="Helvetica Neue"/>
              </a:rPr>
              <a:t>trims: zipper small &amp; broke (6 reviews)</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PO Hoodie </a:t>
            </a:r>
            <a:r>
              <a:rPr b="0" i="0" lang="en-US" sz="1400" u="none" cap="none" strike="noStrike">
                <a:solidFill>
                  <a:srgbClr val="000000"/>
                </a:solidFill>
                <a:latin typeface="Helvetica Neue"/>
                <a:ea typeface="Helvetica Neue"/>
                <a:cs typeface="Helvetica Neue"/>
                <a:sym typeface="Helvetica Neue"/>
              </a:rPr>
              <a:t>(4.3 stars): soft, warm, good quality, true to size fit</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5"/>
          <p:cNvSpPr txBox="1"/>
          <p:nvPr>
            <p:ph type="title"/>
          </p:nvPr>
        </p:nvSpPr>
        <p:spPr>
          <a:xfrm>
            <a:off x="457200" y="60325"/>
            <a:ext cx="84009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US" sz="3800"/>
              <a:t>Boys Active Best Sellers - March</a:t>
            </a:r>
            <a:endParaRPr b="1" sz="3800"/>
          </a:p>
        </p:txBody>
      </p:sp>
      <p:pic>
        <p:nvPicPr>
          <p:cNvPr id="379" name="Google Shape;379;p25"/>
          <p:cNvPicPr preferRelativeResize="0"/>
          <p:nvPr/>
        </p:nvPicPr>
        <p:blipFill rotWithShape="1">
          <a:blip r:embed="rId3">
            <a:alphaModFix/>
          </a:blip>
          <a:srcRect b="0" l="0" r="0" t="0"/>
          <a:stretch/>
        </p:blipFill>
        <p:spPr>
          <a:xfrm>
            <a:off x="152400" y="1441437"/>
            <a:ext cx="8839202" cy="3487196"/>
          </a:xfrm>
          <a:prstGeom prst="rect">
            <a:avLst/>
          </a:prstGeom>
          <a:noFill/>
          <a:ln>
            <a:noFill/>
          </a:ln>
        </p:spPr>
      </p:pic>
      <p:sp>
        <p:nvSpPr>
          <p:cNvPr id="380" name="Google Shape;380;p25"/>
          <p:cNvSpPr txBox="1"/>
          <p:nvPr/>
        </p:nvSpPr>
        <p:spPr>
          <a:xfrm>
            <a:off x="152400" y="1084088"/>
            <a:ext cx="34146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Top 10 sales volume drivers:</a:t>
            </a:r>
            <a:endParaRPr b="0" i="0" sz="1400" u="none" cap="none" strike="noStrike">
              <a:solidFill>
                <a:srgbClr val="000000"/>
              </a:solidFill>
              <a:latin typeface="Helvetica Neue"/>
              <a:ea typeface="Helvetica Neue"/>
              <a:cs typeface="Helvetica Neue"/>
              <a:sym typeface="Helvetica Neue"/>
            </a:endParaRPr>
          </a:p>
        </p:txBody>
      </p:sp>
      <p:pic>
        <p:nvPicPr>
          <p:cNvPr id="381" name="Google Shape;381;p25"/>
          <p:cNvPicPr preferRelativeResize="0"/>
          <p:nvPr/>
        </p:nvPicPr>
        <p:blipFill rotWithShape="1">
          <a:blip r:embed="rId4">
            <a:alphaModFix/>
          </a:blip>
          <a:srcRect b="0" l="0" r="0" t="0"/>
          <a:stretch/>
        </p:blipFill>
        <p:spPr>
          <a:xfrm>
            <a:off x="0" y="5252664"/>
            <a:ext cx="876849" cy="936572"/>
          </a:xfrm>
          <a:prstGeom prst="rect">
            <a:avLst/>
          </a:prstGeom>
          <a:noFill/>
          <a:ln>
            <a:noFill/>
          </a:ln>
        </p:spPr>
      </p:pic>
      <p:pic>
        <p:nvPicPr>
          <p:cNvPr id="382" name="Google Shape;382;p25"/>
          <p:cNvPicPr preferRelativeResize="0"/>
          <p:nvPr/>
        </p:nvPicPr>
        <p:blipFill rotWithShape="1">
          <a:blip r:embed="rId5">
            <a:alphaModFix/>
          </a:blip>
          <a:srcRect b="0" l="0" r="0" t="0"/>
          <a:stretch/>
        </p:blipFill>
        <p:spPr>
          <a:xfrm>
            <a:off x="876849" y="5252664"/>
            <a:ext cx="845307" cy="936571"/>
          </a:xfrm>
          <a:prstGeom prst="rect">
            <a:avLst/>
          </a:prstGeom>
          <a:noFill/>
          <a:ln>
            <a:noFill/>
          </a:ln>
        </p:spPr>
      </p:pic>
      <p:pic>
        <p:nvPicPr>
          <p:cNvPr id="383" name="Google Shape;383;p25"/>
          <p:cNvPicPr preferRelativeResize="0"/>
          <p:nvPr/>
        </p:nvPicPr>
        <p:blipFill rotWithShape="1">
          <a:blip r:embed="rId6">
            <a:alphaModFix/>
          </a:blip>
          <a:srcRect b="0" l="0" r="0" t="0"/>
          <a:stretch/>
        </p:blipFill>
        <p:spPr>
          <a:xfrm>
            <a:off x="1763622" y="5252656"/>
            <a:ext cx="1037881" cy="911532"/>
          </a:xfrm>
          <a:prstGeom prst="rect">
            <a:avLst/>
          </a:prstGeom>
          <a:noFill/>
          <a:ln>
            <a:noFill/>
          </a:ln>
        </p:spPr>
      </p:pic>
      <p:pic>
        <p:nvPicPr>
          <p:cNvPr id="384" name="Google Shape;384;p25"/>
          <p:cNvPicPr preferRelativeResize="0"/>
          <p:nvPr/>
        </p:nvPicPr>
        <p:blipFill rotWithShape="1">
          <a:blip r:embed="rId7">
            <a:alphaModFix/>
          </a:blip>
          <a:srcRect b="0" l="0" r="0" t="0"/>
          <a:stretch/>
        </p:blipFill>
        <p:spPr>
          <a:xfrm>
            <a:off x="2842939" y="5252664"/>
            <a:ext cx="807419" cy="936571"/>
          </a:xfrm>
          <a:prstGeom prst="rect">
            <a:avLst/>
          </a:prstGeom>
          <a:noFill/>
          <a:ln>
            <a:noFill/>
          </a:ln>
        </p:spPr>
      </p:pic>
      <p:pic>
        <p:nvPicPr>
          <p:cNvPr id="385" name="Google Shape;385;p25"/>
          <p:cNvPicPr preferRelativeResize="0"/>
          <p:nvPr/>
        </p:nvPicPr>
        <p:blipFill rotWithShape="1">
          <a:blip r:embed="rId8">
            <a:alphaModFix/>
          </a:blip>
          <a:srcRect b="0" l="0" r="0" t="0"/>
          <a:stretch/>
        </p:blipFill>
        <p:spPr>
          <a:xfrm>
            <a:off x="3691785" y="5227620"/>
            <a:ext cx="862702" cy="936572"/>
          </a:xfrm>
          <a:prstGeom prst="rect">
            <a:avLst/>
          </a:prstGeom>
          <a:noFill/>
          <a:ln>
            <a:noFill/>
          </a:ln>
        </p:spPr>
      </p:pic>
      <p:pic>
        <p:nvPicPr>
          <p:cNvPr id="386" name="Google Shape;386;p25"/>
          <p:cNvPicPr preferRelativeResize="0"/>
          <p:nvPr/>
        </p:nvPicPr>
        <p:blipFill rotWithShape="1">
          <a:blip r:embed="rId9">
            <a:alphaModFix/>
          </a:blip>
          <a:srcRect b="0" l="0" r="0" t="0"/>
          <a:stretch/>
        </p:blipFill>
        <p:spPr>
          <a:xfrm>
            <a:off x="4595913" y="5227620"/>
            <a:ext cx="1037872" cy="936571"/>
          </a:xfrm>
          <a:prstGeom prst="rect">
            <a:avLst/>
          </a:prstGeom>
          <a:noFill/>
          <a:ln>
            <a:noFill/>
          </a:ln>
        </p:spPr>
      </p:pic>
      <p:pic>
        <p:nvPicPr>
          <p:cNvPr id="387" name="Google Shape;387;p25"/>
          <p:cNvPicPr preferRelativeResize="0"/>
          <p:nvPr/>
        </p:nvPicPr>
        <p:blipFill rotWithShape="1">
          <a:blip r:embed="rId10">
            <a:alphaModFix/>
          </a:blip>
          <a:srcRect b="0" l="0" r="0" t="0"/>
          <a:stretch/>
        </p:blipFill>
        <p:spPr>
          <a:xfrm>
            <a:off x="5616435" y="5179454"/>
            <a:ext cx="876851" cy="984737"/>
          </a:xfrm>
          <a:prstGeom prst="rect">
            <a:avLst/>
          </a:prstGeom>
          <a:noFill/>
          <a:ln>
            <a:noFill/>
          </a:ln>
        </p:spPr>
      </p:pic>
      <p:pic>
        <p:nvPicPr>
          <p:cNvPr id="388" name="Google Shape;388;p25"/>
          <p:cNvPicPr preferRelativeResize="0"/>
          <p:nvPr/>
        </p:nvPicPr>
        <p:blipFill rotWithShape="1">
          <a:blip r:embed="rId11">
            <a:alphaModFix/>
          </a:blip>
          <a:srcRect b="0" l="0" r="0" t="0"/>
          <a:stretch/>
        </p:blipFill>
        <p:spPr>
          <a:xfrm>
            <a:off x="6515219" y="5166734"/>
            <a:ext cx="876851" cy="967617"/>
          </a:xfrm>
          <a:prstGeom prst="rect">
            <a:avLst/>
          </a:prstGeom>
          <a:noFill/>
          <a:ln>
            <a:noFill/>
          </a:ln>
        </p:spPr>
      </p:pic>
      <p:pic>
        <p:nvPicPr>
          <p:cNvPr id="389" name="Google Shape;389;p25"/>
          <p:cNvPicPr preferRelativeResize="0"/>
          <p:nvPr/>
        </p:nvPicPr>
        <p:blipFill rotWithShape="1">
          <a:blip r:embed="rId12">
            <a:alphaModFix/>
          </a:blip>
          <a:srcRect b="0" l="0" r="0" t="5598"/>
          <a:stretch/>
        </p:blipFill>
        <p:spPr>
          <a:xfrm>
            <a:off x="7428200" y="5159675"/>
            <a:ext cx="845300" cy="967625"/>
          </a:xfrm>
          <a:prstGeom prst="rect">
            <a:avLst/>
          </a:prstGeom>
          <a:noFill/>
          <a:ln>
            <a:noFill/>
          </a:ln>
        </p:spPr>
      </p:pic>
      <p:pic>
        <p:nvPicPr>
          <p:cNvPr id="390" name="Google Shape;390;p25"/>
          <p:cNvPicPr preferRelativeResize="0"/>
          <p:nvPr/>
        </p:nvPicPr>
        <p:blipFill rotWithShape="1">
          <a:blip r:embed="rId13">
            <a:alphaModFix/>
          </a:blip>
          <a:srcRect b="0" l="0" r="0" t="0"/>
          <a:stretch/>
        </p:blipFill>
        <p:spPr>
          <a:xfrm>
            <a:off x="8273501" y="5118175"/>
            <a:ext cx="807400" cy="993252"/>
          </a:xfrm>
          <a:prstGeom prst="rect">
            <a:avLst/>
          </a:prstGeom>
          <a:noFill/>
          <a:ln>
            <a:noFill/>
          </a:ln>
        </p:spPr>
      </p:pic>
      <p:sp>
        <p:nvSpPr>
          <p:cNvPr id="391" name="Google Shape;391;p25"/>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March MTD</a:t>
            </a:r>
            <a:endParaRPr b="1"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6"/>
          <p:cNvSpPr txBox="1"/>
          <p:nvPr>
            <p:ph type="title"/>
          </p:nvPr>
        </p:nvSpPr>
        <p:spPr>
          <a:xfrm>
            <a:off x="152400" y="131625"/>
            <a:ext cx="88392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US" sz="3600"/>
              <a:t>Boys Tek Gear Best Sellers - March</a:t>
            </a:r>
            <a:endParaRPr b="1" sz="3600"/>
          </a:p>
        </p:txBody>
      </p:sp>
      <p:sp>
        <p:nvSpPr>
          <p:cNvPr id="398" name="Google Shape;398;p26"/>
          <p:cNvSpPr txBox="1"/>
          <p:nvPr/>
        </p:nvSpPr>
        <p:spPr>
          <a:xfrm>
            <a:off x="152400" y="1274613"/>
            <a:ext cx="34146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Top 6 sales volume drivers:</a:t>
            </a:r>
            <a:endParaRPr b="0" i="0" sz="1400" u="none" cap="none" strike="noStrike">
              <a:solidFill>
                <a:srgbClr val="000000"/>
              </a:solidFill>
              <a:latin typeface="Helvetica Neue"/>
              <a:ea typeface="Helvetica Neue"/>
              <a:cs typeface="Helvetica Neue"/>
              <a:sym typeface="Helvetica Neue"/>
            </a:endParaRPr>
          </a:p>
        </p:txBody>
      </p:sp>
      <p:pic>
        <p:nvPicPr>
          <p:cNvPr id="399" name="Google Shape;399;p26"/>
          <p:cNvPicPr preferRelativeResize="0"/>
          <p:nvPr/>
        </p:nvPicPr>
        <p:blipFill rotWithShape="1">
          <a:blip r:embed="rId3">
            <a:alphaModFix/>
          </a:blip>
          <a:srcRect b="0" l="0" r="0" t="0"/>
          <a:stretch/>
        </p:blipFill>
        <p:spPr>
          <a:xfrm>
            <a:off x="152400" y="1636938"/>
            <a:ext cx="8839199" cy="2214465"/>
          </a:xfrm>
          <a:prstGeom prst="rect">
            <a:avLst/>
          </a:prstGeom>
          <a:noFill/>
          <a:ln>
            <a:noFill/>
          </a:ln>
        </p:spPr>
      </p:pic>
      <p:pic>
        <p:nvPicPr>
          <p:cNvPr id="400" name="Google Shape;400;p26"/>
          <p:cNvPicPr preferRelativeResize="0"/>
          <p:nvPr/>
        </p:nvPicPr>
        <p:blipFill rotWithShape="1">
          <a:blip r:embed="rId4">
            <a:alphaModFix/>
          </a:blip>
          <a:srcRect b="0" l="0" r="0" t="0"/>
          <a:stretch/>
        </p:blipFill>
        <p:spPr>
          <a:xfrm>
            <a:off x="152400" y="4213716"/>
            <a:ext cx="1437400" cy="1506685"/>
          </a:xfrm>
          <a:prstGeom prst="rect">
            <a:avLst/>
          </a:prstGeom>
          <a:noFill/>
          <a:ln>
            <a:noFill/>
          </a:ln>
        </p:spPr>
      </p:pic>
      <p:pic>
        <p:nvPicPr>
          <p:cNvPr id="401" name="Google Shape;401;p26"/>
          <p:cNvPicPr preferRelativeResize="0"/>
          <p:nvPr/>
        </p:nvPicPr>
        <p:blipFill rotWithShape="1">
          <a:blip r:embed="rId5">
            <a:alphaModFix/>
          </a:blip>
          <a:srcRect b="0" l="0" r="0" t="0"/>
          <a:stretch/>
        </p:blipFill>
        <p:spPr>
          <a:xfrm>
            <a:off x="1666751" y="4138038"/>
            <a:ext cx="1604323" cy="1658041"/>
          </a:xfrm>
          <a:prstGeom prst="rect">
            <a:avLst/>
          </a:prstGeom>
          <a:noFill/>
          <a:ln>
            <a:noFill/>
          </a:ln>
        </p:spPr>
      </p:pic>
      <p:pic>
        <p:nvPicPr>
          <p:cNvPr id="402" name="Google Shape;402;p26"/>
          <p:cNvPicPr preferRelativeResize="0"/>
          <p:nvPr/>
        </p:nvPicPr>
        <p:blipFill rotWithShape="1">
          <a:blip r:embed="rId6">
            <a:alphaModFix/>
          </a:blip>
          <a:srcRect b="0" l="0" r="0" t="0"/>
          <a:stretch/>
        </p:blipFill>
        <p:spPr>
          <a:xfrm>
            <a:off x="3351776" y="4120675"/>
            <a:ext cx="1567229" cy="1692764"/>
          </a:xfrm>
          <a:prstGeom prst="rect">
            <a:avLst/>
          </a:prstGeom>
          <a:noFill/>
          <a:ln>
            <a:noFill/>
          </a:ln>
        </p:spPr>
      </p:pic>
      <p:pic>
        <p:nvPicPr>
          <p:cNvPr id="403" name="Google Shape;403;p26"/>
          <p:cNvPicPr preferRelativeResize="0"/>
          <p:nvPr/>
        </p:nvPicPr>
        <p:blipFill rotWithShape="1">
          <a:blip r:embed="rId7">
            <a:alphaModFix/>
          </a:blip>
          <a:srcRect b="0" l="0" r="0" t="0"/>
          <a:stretch/>
        </p:blipFill>
        <p:spPr>
          <a:xfrm>
            <a:off x="4999707" y="4190125"/>
            <a:ext cx="1326117" cy="1553871"/>
          </a:xfrm>
          <a:prstGeom prst="rect">
            <a:avLst/>
          </a:prstGeom>
          <a:noFill/>
          <a:ln>
            <a:noFill/>
          </a:ln>
        </p:spPr>
      </p:pic>
      <p:pic>
        <p:nvPicPr>
          <p:cNvPr id="404" name="Google Shape;404;p26"/>
          <p:cNvPicPr preferRelativeResize="0"/>
          <p:nvPr/>
        </p:nvPicPr>
        <p:blipFill rotWithShape="1">
          <a:blip r:embed="rId8">
            <a:alphaModFix/>
          </a:blip>
          <a:srcRect b="0" l="0" r="0" t="0"/>
          <a:stretch/>
        </p:blipFill>
        <p:spPr>
          <a:xfrm>
            <a:off x="6449151" y="4129363"/>
            <a:ext cx="899534" cy="1675403"/>
          </a:xfrm>
          <a:prstGeom prst="rect">
            <a:avLst/>
          </a:prstGeom>
          <a:noFill/>
          <a:ln>
            <a:noFill/>
          </a:ln>
        </p:spPr>
      </p:pic>
      <p:pic>
        <p:nvPicPr>
          <p:cNvPr id="405" name="Google Shape;405;p26"/>
          <p:cNvPicPr preferRelativeResize="0"/>
          <p:nvPr/>
        </p:nvPicPr>
        <p:blipFill rotWithShape="1">
          <a:blip r:embed="rId9">
            <a:alphaModFix/>
          </a:blip>
          <a:srcRect b="0" l="0" r="0" t="0"/>
          <a:stretch/>
        </p:blipFill>
        <p:spPr>
          <a:xfrm>
            <a:off x="7471996" y="4237879"/>
            <a:ext cx="1409579" cy="1458382"/>
          </a:xfrm>
          <a:prstGeom prst="rect">
            <a:avLst/>
          </a:prstGeom>
          <a:noFill/>
          <a:ln>
            <a:noFill/>
          </a:ln>
        </p:spPr>
      </p:pic>
      <p:sp>
        <p:nvSpPr>
          <p:cNvPr id="406" name="Google Shape;406;p26"/>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March MTD</a:t>
            </a:r>
            <a:endParaRPr b="1"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9"/>
          <p:cNvSpPr txBox="1"/>
          <p:nvPr>
            <p:ph type="title"/>
          </p:nvPr>
        </p:nvSpPr>
        <p:spPr>
          <a:xfrm>
            <a:off x="457200" y="201987"/>
            <a:ext cx="82296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US"/>
              <a:t>Key Takeaways</a:t>
            </a:r>
            <a:endParaRPr b="1"/>
          </a:p>
        </p:txBody>
      </p:sp>
      <p:sp>
        <p:nvSpPr>
          <p:cNvPr id="413" name="Google Shape;413;p29"/>
          <p:cNvSpPr txBox="1"/>
          <p:nvPr/>
        </p:nvSpPr>
        <p:spPr>
          <a:xfrm>
            <a:off x="357200" y="1253850"/>
            <a:ext cx="8415300" cy="46932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00"/>
              </a:buClr>
              <a:buSzPts val="1800"/>
              <a:buFont typeface="Helvetica Neue"/>
              <a:buChar char="●"/>
            </a:pPr>
            <a:r>
              <a:rPr b="0" i="0" lang="en-US" sz="1800" u="none" cap="none" strike="noStrike">
                <a:solidFill>
                  <a:schemeClr val="dk1"/>
                </a:solidFill>
                <a:latin typeface="Helvetica Neue"/>
                <a:ea typeface="Helvetica Neue"/>
                <a:cs typeface="Helvetica Neue"/>
                <a:sym typeface="Helvetica Neue"/>
              </a:rPr>
              <a:t>Within active at Kohl’s, </a:t>
            </a:r>
            <a:r>
              <a:rPr b="1" i="0" lang="en-US" sz="1800" u="none" cap="none" strike="noStrike">
                <a:solidFill>
                  <a:schemeClr val="dk1"/>
                </a:solidFill>
                <a:latin typeface="Helvetica Neue"/>
                <a:ea typeface="Helvetica Neue"/>
                <a:cs typeface="Helvetica Neue"/>
                <a:sym typeface="Helvetica Neue"/>
              </a:rPr>
              <a:t>we have a brand loyal Tek Gear customer</a:t>
            </a:r>
            <a:r>
              <a:rPr b="0" i="0" lang="en-US" sz="1800" u="none" cap="none" strike="noStrike">
                <a:solidFill>
                  <a:schemeClr val="dk1"/>
                </a:solidFill>
                <a:latin typeface="Helvetica Neue"/>
                <a:ea typeface="Helvetica Neue"/>
                <a:cs typeface="Helvetica Neue"/>
                <a:sym typeface="Helvetica Neue"/>
              </a:rPr>
              <a:t> not driven to crosshop</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15000"/>
              </a:lnSpc>
              <a:spcBef>
                <a:spcPts val="0"/>
              </a:spcBef>
              <a:spcAft>
                <a:spcPts val="0"/>
              </a:spcAft>
              <a:buClr>
                <a:schemeClr val="dk1"/>
              </a:buClr>
              <a:buSzPts val="1800"/>
              <a:buFont typeface="Helvetica Neue"/>
              <a:buChar char="●"/>
            </a:pPr>
            <a:r>
              <a:rPr b="0" i="0" lang="en-US" sz="1800" u="none" cap="none" strike="noStrike">
                <a:solidFill>
                  <a:schemeClr val="dk1"/>
                </a:solidFill>
                <a:latin typeface="Helvetica Neue"/>
                <a:ea typeface="Helvetica Neue"/>
                <a:cs typeface="Helvetica Neue"/>
                <a:sym typeface="Helvetica Neue"/>
              </a:rPr>
              <a:t>The customer is buying multiples of the same TG style within the same transaction</a:t>
            </a:r>
            <a:endParaRPr b="0" i="0" sz="1800" u="none" cap="none" strike="noStrike">
              <a:solidFill>
                <a:schemeClr val="dk1"/>
              </a:solidFill>
              <a:latin typeface="Helvetica Neue"/>
              <a:ea typeface="Helvetica Neue"/>
              <a:cs typeface="Helvetica Neue"/>
              <a:sym typeface="Helvetica Neue"/>
            </a:endParaRPr>
          </a:p>
          <a:p>
            <a:pPr indent="-342900" lvl="1" marL="914400" marR="0" rtl="0" algn="l">
              <a:lnSpc>
                <a:spcPct val="115000"/>
              </a:lnSpc>
              <a:spcBef>
                <a:spcPts val="0"/>
              </a:spcBef>
              <a:spcAft>
                <a:spcPts val="0"/>
              </a:spcAft>
              <a:buClr>
                <a:schemeClr val="dk1"/>
              </a:buClr>
              <a:buSzPts val="1800"/>
              <a:buFont typeface="Helvetica Neue"/>
              <a:buChar char="○"/>
            </a:pPr>
            <a:r>
              <a:rPr b="0" i="0" lang="en-US" sz="1800" u="none" cap="none" strike="noStrike">
                <a:solidFill>
                  <a:schemeClr val="dk1"/>
                </a:solidFill>
                <a:latin typeface="Helvetica Neue"/>
                <a:ea typeface="Helvetica Neue"/>
                <a:cs typeface="Helvetica Neue"/>
                <a:sym typeface="Helvetica Neue"/>
              </a:rPr>
              <a:t>Opportunity: promotions to encourage buying multiples</a:t>
            </a:r>
            <a:endParaRPr b="0" i="0" sz="1800" u="none" cap="none" strike="noStrike">
              <a:solidFill>
                <a:schemeClr val="dk1"/>
              </a:solidFill>
              <a:latin typeface="Helvetica Neue"/>
              <a:ea typeface="Helvetica Neue"/>
              <a:cs typeface="Helvetica Neue"/>
              <a:sym typeface="Helvetica Neue"/>
            </a:endParaRPr>
          </a:p>
          <a:p>
            <a:pPr indent="-342900" lvl="1" marL="914400" marR="0" rtl="0" algn="l">
              <a:lnSpc>
                <a:spcPct val="115000"/>
              </a:lnSpc>
              <a:spcBef>
                <a:spcPts val="0"/>
              </a:spcBef>
              <a:spcAft>
                <a:spcPts val="0"/>
              </a:spcAft>
              <a:buClr>
                <a:schemeClr val="dk1"/>
              </a:buClr>
              <a:buSzPts val="1800"/>
              <a:buFont typeface="Helvetica Neue"/>
              <a:buChar char="○"/>
            </a:pPr>
            <a:r>
              <a:rPr b="0" i="0" lang="en-US" sz="1800" u="none" cap="none" strike="noStrike">
                <a:solidFill>
                  <a:schemeClr val="dk1"/>
                </a:solidFill>
                <a:latin typeface="Helvetica Neue"/>
                <a:ea typeface="Helvetica Neue"/>
                <a:cs typeface="Helvetica Neue"/>
                <a:sym typeface="Helvetica Neue"/>
              </a:rPr>
              <a:t>Opportunity: Selling 2 packs of dry tek shirts or shorts in core colors</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15000"/>
              </a:lnSpc>
              <a:spcBef>
                <a:spcPts val="0"/>
              </a:spcBef>
              <a:spcAft>
                <a:spcPts val="0"/>
              </a:spcAft>
              <a:buClr>
                <a:schemeClr val="dk1"/>
              </a:buClr>
              <a:buSzPts val="1800"/>
              <a:buFont typeface="Helvetica Neue"/>
              <a:buChar char="●"/>
            </a:pPr>
            <a:r>
              <a:rPr b="0" i="0" lang="en-US" sz="1800" u="none" cap="none" strike="noStrike">
                <a:solidFill>
                  <a:schemeClr val="dk1"/>
                </a:solidFill>
                <a:latin typeface="Helvetica Neue"/>
                <a:ea typeface="Helvetica Neue"/>
                <a:cs typeface="Helvetica Neue"/>
                <a:sym typeface="Helvetica Neue"/>
              </a:rPr>
              <a:t>Based on the subclass market basket recap, the customer is outfitting tops and bottoms within TG</a:t>
            </a:r>
            <a:endParaRPr b="0" i="0" sz="1800" u="none" cap="none" strike="noStrike">
              <a:solidFill>
                <a:schemeClr val="dk1"/>
              </a:solidFill>
              <a:latin typeface="Helvetica Neue"/>
              <a:ea typeface="Helvetica Neue"/>
              <a:cs typeface="Helvetica Neue"/>
              <a:sym typeface="Helvetica Neue"/>
            </a:endParaRPr>
          </a:p>
          <a:p>
            <a:pPr indent="-342900" lvl="1" marL="914400" marR="0" rtl="0" algn="l">
              <a:lnSpc>
                <a:spcPct val="115000"/>
              </a:lnSpc>
              <a:spcBef>
                <a:spcPts val="0"/>
              </a:spcBef>
              <a:spcAft>
                <a:spcPts val="0"/>
              </a:spcAft>
              <a:buClr>
                <a:schemeClr val="dk1"/>
              </a:buClr>
              <a:buSzPts val="1800"/>
              <a:buFont typeface="Helvetica Neue"/>
              <a:buChar char="○"/>
            </a:pPr>
            <a:r>
              <a:rPr b="0" i="0" lang="en-US" sz="1800" u="none" cap="none" strike="noStrike">
                <a:solidFill>
                  <a:schemeClr val="dk1"/>
                </a:solidFill>
                <a:latin typeface="Helvetica Neue"/>
                <a:ea typeface="Helvetica Neue"/>
                <a:cs typeface="Helvetica Neue"/>
                <a:sym typeface="Helvetica Neue"/>
              </a:rPr>
              <a:t>Continue giving customers options to match tops &amp; bottoms with color and detail pops</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15000"/>
              </a:lnSpc>
              <a:spcBef>
                <a:spcPts val="0"/>
              </a:spcBef>
              <a:spcAft>
                <a:spcPts val="0"/>
              </a:spcAft>
              <a:buClr>
                <a:schemeClr val="dk1"/>
              </a:buClr>
              <a:buSzPts val="1800"/>
              <a:buFont typeface="Helvetica Neue"/>
              <a:buChar char="●"/>
            </a:pPr>
            <a:r>
              <a:rPr b="0" i="0" lang="en-US" sz="1800" u="none" cap="none" strike="noStrike">
                <a:solidFill>
                  <a:schemeClr val="dk1"/>
                </a:solidFill>
                <a:latin typeface="Helvetica Neue"/>
                <a:ea typeface="Helvetica Neue"/>
                <a:cs typeface="Helvetica Neue"/>
                <a:sym typeface="Helvetica Neue"/>
              </a:rPr>
              <a:t>Customer is still buying tricot pants in March</a:t>
            </a:r>
            <a:endParaRPr b="0" i="0" sz="1800" u="none" cap="none" strike="noStrike">
              <a:solidFill>
                <a:schemeClr val="dk1"/>
              </a:solidFill>
              <a:latin typeface="Helvetica Neue"/>
              <a:ea typeface="Helvetica Neue"/>
              <a:cs typeface="Helvetica Neue"/>
              <a:sym typeface="Helvetica Neue"/>
            </a:endParaRPr>
          </a:p>
          <a:p>
            <a:pPr indent="-342900" lvl="1" marL="914400" marR="0" rtl="0" algn="l">
              <a:lnSpc>
                <a:spcPct val="115000"/>
              </a:lnSpc>
              <a:spcBef>
                <a:spcPts val="0"/>
              </a:spcBef>
              <a:spcAft>
                <a:spcPts val="0"/>
              </a:spcAft>
              <a:buClr>
                <a:schemeClr val="dk1"/>
              </a:buClr>
              <a:buSzPts val="1800"/>
              <a:buFont typeface="Helvetica Neue"/>
              <a:buChar char="○"/>
            </a:pPr>
            <a:r>
              <a:rPr b="0" i="0" lang="en-US" sz="1800" u="none" cap="none" strike="noStrike">
                <a:solidFill>
                  <a:schemeClr val="dk1"/>
                </a:solidFill>
                <a:latin typeface="Helvetica Neue"/>
                <a:ea typeface="Helvetica Neue"/>
                <a:cs typeface="Helvetica Neue"/>
                <a:sym typeface="Helvetica Neue"/>
              </a:rPr>
              <a:t>Opportunity: transitional tops &amp; bottoms from fall to spring</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15000"/>
              </a:lnSpc>
              <a:spcBef>
                <a:spcPts val="0"/>
              </a:spcBef>
              <a:spcAft>
                <a:spcPts val="0"/>
              </a:spcAft>
              <a:buClr>
                <a:schemeClr val="dk1"/>
              </a:buClr>
              <a:buSzPts val="1800"/>
              <a:buFont typeface="Helvetica Neue"/>
              <a:buChar char="●"/>
            </a:pPr>
            <a:r>
              <a:rPr b="0" i="0" lang="en-US" sz="1800" u="none" cap="none" strike="noStrike">
                <a:solidFill>
                  <a:schemeClr val="dk1"/>
                </a:solidFill>
                <a:latin typeface="Helvetica Neue"/>
                <a:ea typeface="Helvetica Neue"/>
                <a:cs typeface="Helvetica Neue"/>
                <a:sym typeface="Helvetica Neue"/>
              </a:rPr>
              <a:t>There is an opportunity to grow the graphic tee business in both Mens and Boys (adding newness to boys)</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15000"/>
              </a:lnSpc>
              <a:spcBef>
                <a:spcPts val="0"/>
              </a:spcBef>
              <a:spcAft>
                <a:spcPts val="0"/>
              </a:spcAft>
              <a:buClr>
                <a:schemeClr val="dk1"/>
              </a:buClr>
              <a:buSzPts val="1800"/>
              <a:buFont typeface="Helvetica Neue"/>
              <a:buChar char="●"/>
            </a:pPr>
            <a:r>
              <a:rPr b="0" i="0" lang="en-US" sz="1800" u="none" cap="none" strike="noStrike">
                <a:solidFill>
                  <a:schemeClr val="dk1"/>
                </a:solidFill>
                <a:latin typeface="Helvetica Neue"/>
                <a:ea typeface="Helvetica Neue"/>
                <a:cs typeface="Helvetica Neue"/>
                <a:sym typeface="Helvetica Neue"/>
              </a:rPr>
              <a:t>DryTek program has positive responses from customers</a:t>
            </a:r>
            <a:endParaRPr b="0" i="0" sz="18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Boys NPD</a:t>
            </a:r>
            <a:endParaRPr/>
          </a:p>
        </p:txBody>
      </p:sp>
      <p:pic>
        <p:nvPicPr>
          <p:cNvPr id="420" name="Google Shape;420;p30"/>
          <p:cNvPicPr preferRelativeResize="0"/>
          <p:nvPr/>
        </p:nvPicPr>
        <p:blipFill rotWithShape="1">
          <a:blip r:embed="rId3">
            <a:alphaModFix/>
          </a:blip>
          <a:srcRect b="0" l="0" r="0" t="0"/>
          <a:stretch/>
        </p:blipFill>
        <p:spPr>
          <a:xfrm>
            <a:off x="152400" y="1570037"/>
            <a:ext cx="8839198" cy="33291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All in motion - Kids</a:t>
            </a:r>
            <a:endParaRPr/>
          </a:p>
        </p:txBody>
      </p:sp>
      <p:pic>
        <p:nvPicPr>
          <p:cNvPr id="427" name="Google Shape;427;p31"/>
          <p:cNvPicPr preferRelativeResize="0"/>
          <p:nvPr/>
        </p:nvPicPr>
        <p:blipFill rotWithShape="1">
          <a:blip r:embed="rId3">
            <a:alphaModFix/>
          </a:blip>
          <a:srcRect b="0" l="0" r="0" t="0"/>
          <a:stretch/>
        </p:blipFill>
        <p:spPr>
          <a:xfrm>
            <a:off x="152400" y="1570037"/>
            <a:ext cx="8839198" cy="46147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nvSpPr>
        <p:spPr>
          <a:xfrm>
            <a:off x="457200" y="274637"/>
            <a:ext cx="82296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4400"/>
              <a:buFont typeface="Helvetica Neue"/>
              <a:buNone/>
            </a:pPr>
            <a:r>
              <a:rPr b="1" i="0" lang="en-US" sz="4400" u="none" cap="none" strike="noStrike">
                <a:solidFill>
                  <a:schemeClr val="accent5"/>
                </a:solidFill>
                <a:latin typeface="Helvetica Neue"/>
                <a:ea typeface="Helvetica Neue"/>
                <a:cs typeface="Helvetica Neue"/>
                <a:sym typeface="Helvetica Neue"/>
              </a:rPr>
              <a:t>Brand Market Basket - Mens</a:t>
            </a:r>
            <a:endParaRPr b="1" i="0" sz="4400" u="none" cap="none" strike="noStrike">
              <a:solidFill>
                <a:schemeClr val="accent5"/>
              </a:solidFill>
              <a:latin typeface="Helvetica Neue"/>
              <a:ea typeface="Helvetica Neue"/>
              <a:cs typeface="Helvetica Neue"/>
              <a:sym typeface="Helvetica Neue"/>
            </a:endParaRPr>
          </a:p>
        </p:txBody>
      </p:sp>
      <p:sp>
        <p:nvSpPr>
          <p:cNvPr id="109" name="Google Shape;109;p3"/>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highlight>
                  <a:srgbClr val="FFFF00"/>
                </a:highlight>
                <a:latin typeface="Helvetica Neue"/>
                <a:ea typeface="Helvetica Neue"/>
                <a:cs typeface="Helvetica Neue"/>
                <a:sym typeface="Helvetica Neue"/>
              </a:rPr>
              <a:t>Timeframe: Fiscal Fall 19 </a:t>
            </a:r>
            <a:endParaRPr b="1" i="0" sz="1400" u="none" cap="none" strike="noStrike">
              <a:solidFill>
                <a:srgbClr val="000000"/>
              </a:solidFill>
              <a:highlight>
                <a:srgbClr val="FFFF00"/>
              </a:highlight>
              <a:latin typeface="Helvetica Neue"/>
              <a:ea typeface="Helvetica Neue"/>
              <a:cs typeface="Helvetica Neue"/>
              <a:sym typeface="Helvetica Neue"/>
            </a:endParaRPr>
          </a:p>
        </p:txBody>
      </p:sp>
      <p:pic>
        <p:nvPicPr>
          <p:cNvPr id="110" name="Google Shape;110;p3"/>
          <p:cNvPicPr preferRelativeResize="0"/>
          <p:nvPr/>
        </p:nvPicPr>
        <p:blipFill rotWithShape="1">
          <a:blip r:embed="rId3">
            <a:alphaModFix/>
          </a:blip>
          <a:srcRect b="0" l="0" r="0" t="0"/>
          <a:stretch/>
        </p:blipFill>
        <p:spPr>
          <a:xfrm>
            <a:off x="152400" y="1387250"/>
            <a:ext cx="8839200" cy="15833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All in motion - Kids</a:t>
            </a:r>
            <a:endParaRPr/>
          </a:p>
        </p:txBody>
      </p:sp>
      <p:pic>
        <p:nvPicPr>
          <p:cNvPr id="434" name="Google Shape;434;p32"/>
          <p:cNvPicPr preferRelativeResize="0"/>
          <p:nvPr/>
        </p:nvPicPr>
        <p:blipFill rotWithShape="1">
          <a:blip r:embed="rId3">
            <a:alphaModFix/>
          </a:blip>
          <a:srcRect b="0" l="0" r="0" t="0"/>
          <a:stretch/>
        </p:blipFill>
        <p:spPr>
          <a:xfrm>
            <a:off x="680675" y="1511337"/>
            <a:ext cx="5572125" cy="3371850"/>
          </a:xfrm>
          <a:prstGeom prst="rect">
            <a:avLst/>
          </a:prstGeom>
          <a:noFill/>
          <a:ln>
            <a:noFill/>
          </a:ln>
        </p:spPr>
      </p:pic>
      <p:pic>
        <p:nvPicPr>
          <p:cNvPr id="435" name="Google Shape;435;p32"/>
          <p:cNvPicPr preferRelativeResize="0"/>
          <p:nvPr/>
        </p:nvPicPr>
        <p:blipFill rotWithShape="1">
          <a:blip r:embed="rId4">
            <a:alphaModFix/>
          </a:blip>
          <a:srcRect b="0" l="0" r="0" t="0"/>
          <a:stretch/>
        </p:blipFill>
        <p:spPr>
          <a:xfrm>
            <a:off x="1091575" y="5074712"/>
            <a:ext cx="4581525" cy="1085850"/>
          </a:xfrm>
          <a:prstGeom prst="rect">
            <a:avLst/>
          </a:prstGeom>
          <a:noFill/>
          <a:ln>
            <a:noFill/>
          </a:ln>
        </p:spPr>
      </p:pic>
      <p:pic>
        <p:nvPicPr>
          <p:cNvPr id="436" name="Google Shape;436;p32"/>
          <p:cNvPicPr preferRelativeResize="0"/>
          <p:nvPr/>
        </p:nvPicPr>
        <p:blipFill rotWithShape="1">
          <a:blip r:embed="rId5">
            <a:alphaModFix/>
          </a:blip>
          <a:srcRect b="0" l="0" r="0" t="0"/>
          <a:stretch/>
        </p:blipFill>
        <p:spPr>
          <a:xfrm>
            <a:off x="6405200" y="1570037"/>
            <a:ext cx="2586400" cy="40575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All in Motion - Boys</a:t>
            </a:r>
            <a:endParaRPr/>
          </a:p>
        </p:txBody>
      </p:sp>
      <p:pic>
        <p:nvPicPr>
          <p:cNvPr id="443" name="Google Shape;443;p33"/>
          <p:cNvPicPr preferRelativeResize="0"/>
          <p:nvPr/>
        </p:nvPicPr>
        <p:blipFill rotWithShape="1">
          <a:blip r:embed="rId3">
            <a:alphaModFix/>
          </a:blip>
          <a:srcRect b="0" l="0" r="0" t="0"/>
          <a:stretch/>
        </p:blipFill>
        <p:spPr>
          <a:xfrm>
            <a:off x="357850" y="2303776"/>
            <a:ext cx="4954399" cy="2866950"/>
          </a:xfrm>
          <a:prstGeom prst="rect">
            <a:avLst/>
          </a:prstGeom>
          <a:noFill/>
          <a:ln>
            <a:noFill/>
          </a:ln>
        </p:spPr>
      </p:pic>
      <p:pic>
        <p:nvPicPr>
          <p:cNvPr id="444" name="Google Shape;444;p33"/>
          <p:cNvPicPr preferRelativeResize="0"/>
          <p:nvPr/>
        </p:nvPicPr>
        <p:blipFill rotWithShape="1">
          <a:blip r:embed="rId4">
            <a:alphaModFix/>
          </a:blip>
          <a:srcRect b="0" l="0" r="0" t="0"/>
          <a:stretch/>
        </p:blipFill>
        <p:spPr>
          <a:xfrm>
            <a:off x="5611399" y="709137"/>
            <a:ext cx="3230984" cy="513556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All In Motion - Boys</a:t>
            </a:r>
            <a:endParaRPr/>
          </a:p>
        </p:txBody>
      </p:sp>
      <p:pic>
        <p:nvPicPr>
          <p:cNvPr id="451" name="Google Shape;451;p34"/>
          <p:cNvPicPr preferRelativeResize="0"/>
          <p:nvPr/>
        </p:nvPicPr>
        <p:blipFill rotWithShape="1">
          <a:blip r:embed="rId3">
            <a:alphaModFix/>
          </a:blip>
          <a:srcRect b="0" l="0" r="0" t="0"/>
          <a:stretch/>
        </p:blipFill>
        <p:spPr>
          <a:xfrm>
            <a:off x="152400" y="1883087"/>
            <a:ext cx="8839200" cy="34526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b="37651" l="0" r="0" t="0"/>
          <a:stretch/>
        </p:blipFill>
        <p:spPr>
          <a:xfrm>
            <a:off x="152400" y="902925"/>
            <a:ext cx="8839200" cy="1547575"/>
          </a:xfrm>
          <a:prstGeom prst="rect">
            <a:avLst/>
          </a:prstGeom>
          <a:noFill/>
          <a:ln>
            <a:noFill/>
          </a:ln>
        </p:spPr>
      </p:pic>
      <p:pic>
        <p:nvPicPr>
          <p:cNvPr id="117" name="Google Shape;117;p4"/>
          <p:cNvPicPr preferRelativeResize="0"/>
          <p:nvPr/>
        </p:nvPicPr>
        <p:blipFill rotWithShape="1">
          <a:blip r:embed="rId4">
            <a:alphaModFix/>
          </a:blip>
          <a:srcRect b="38184" l="0" r="0" t="13725"/>
          <a:stretch/>
        </p:blipFill>
        <p:spPr>
          <a:xfrm>
            <a:off x="152400" y="2942850"/>
            <a:ext cx="8839199" cy="1203900"/>
          </a:xfrm>
          <a:prstGeom prst="rect">
            <a:avLst/>
          </a:prstGeom>
          <a:noFill/>
          <a:ln>
            <a:noFill/>
          </a:ln>
        </p:spPr>
      </p:pic>
      <p:pic>
        <p:nvPicPr>
          <p:cNvPr id="118" name="Google Shape;118;p4"/>
          <p:cNvPicPr preferRelativeResize="0"/>
          <p:nvPr/>
        </p:nvPicPr>
        <p:blipFill rotWithShape="1">
          <a:blip r:embed="rId5">
            <a:alphaModFix/>
          </a:blip>
          <a:srcRect b="44597" l="0" r="0" t="0"/>
          <a:stretch/>
        </p:blipFill>
        <p:spPr>
          <a:xfrm>
            <a:off x="152400" y="4639100"/>
            <a:ext cx="8839199" cy="1203893"/>
          </a:xfrm>
          <a:prstGeom prst="rect">
            <a:avLst/>
          </a:prstGeom>
          <a:noFill/>
          <a:ln>
            <a:noFill/>
          </a:ln>
        </p:spPr>
      </p:pic>
      <p:sp>
        <p:nvSpPr>
          <p:cNvPr id="119" name="Google Shape;119;p4"/>
          <p:cNvSpPr txBox="1"/>
          <p:nvPr/>
        </p:nvSpPr>
        <p:spPr>
          <a:xfrm>
            <a:off x="457200" y="274637"/>
            <a:ext cx="82296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2400"/>
              <a:buFont typeface="Helvetica Neue"/>
              <a:buNone/>
            </a:pPr>
            <a:r>
              <a:rPr b="1" i="0" lang="en-US" sz="2400" u="none" cap="none" strike="noStrike">
                <a:solidFill>
                  <a:schemeClr val="accent5"/>
                </a:solidFill>
                <a:latin typeface="Helvetica Neue"/>
                <a:ea typeface="Helvetica Neue"/>
                <a:cs typeface="Helvetica Neue"/>
                <a:sym typeface="Helvetica Neue"/>
              </a:rPr>
              <a:t>Brand Market Basket cont’d</a:t>
            </a:r>
            <a:endParaRPr b="1" i="0" sz="2400" u="none" cap="none" strike="noStrike">
              <a:solidFill>
                <a:schemeClr val="accent5"/>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b="0" l="0" r="0" t="0"/>
          <a:stretch/>
        </p:blipFill>
        <p:spPr>
          <a:xfrm>
            <a:off x="203425" y="1799273"/>
            <a:ext cx="7658460" cy="673100"/>
          </a:xfrm>
          <a:prstGeom prst="rect">
            <a:avLst/>
          </a:prstGeom>
          <a:noFill/>
          <a:ln>
            <a:noFill/>
          </a:ln>
        </p:spPr>
      </p:pic>
      <p:sp>
        <p:nvSpPr>
          <p:cNvPr id="126" name="Google Shape;126;p5"/>
          <p:cNvSpPr txBox="1"/>
          <p:nvPr/>
        </p:nvSpPr>
        <p:spPr>
          <a:xfrm>
            <a:off x="939600" y="377775"/>
            <a:ext cx="7264800" cy="5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id="127" name="Google Shape;127;p5"/>
          <p:cNvPicPr preferRelativeResize="0"/>
          <p:nvPr/>
        </p:nvPicPr>
        <p:blipFill rotWithShape="1">
          <a:blip r:embed="rId4">
            <a:alphaModFix/>
          </a:blip>
          <a:srcRect b="0" l="0" r="0" t="0"/>
          <a:stretch/>
        </p:blipFill>
        <p:spPr>
          <a:xfrm>
            <a:off x="203425" y="4716575"/>
            <a:ext cx="7658450" cy="688067"/>
          </a:xfrm>
          <a:prstGeom prst="rect">
            <a:avLst/>
          </a:prstGeom>
          <a:noFill/>
          <a:ln>
            <a:noFill/>
          </a:ln>
        </p:spPr>
      </p:pic>
      <p:pic>
        <p:nvPicPr>
          <p:cNvPr id="128" name="Google Shape;128;p5"/>
          <p:cNvPicPr preferRelativeResize="0"/>
          <p:nvPr/>
        </p:nvPicPr>
        <p:blipFill rotWithShape="1">
          <a:blip r:embed="rId5">
            <a:alphaModFix/>
          </a:blip>
          <a:srcRect b="0" l="0" r="0" t="0"/>
          <a:stretch/>
        </p:blipFill>
        <p:spPr>
          <a:xfrm>
            <a:off x="150300" y="4191625"/>
            <a:ext cx="7764723" cy="523200"/>
          </a:xfrm>
          <a:prstGeom prst="rect">
            <a:avLst/>
          </a:prstGeom>
          <a:noFill/>
          <a:ln>
            <a:noFill/>
          </a:ln>
        </p:spPr>
      </p:pic>
      <p:sp>
        <p:nvSpPr>
          <p:cNvPr id="129" name="Google Shape;129;p5"/>
          <p:cNvSpPr txBox="1"/>
          <p:nvPr/>
        </p:nvSpPr>
        <p:spPr>
          <a:xfrm>
            <a:off x="203425" y="770075"/>
            <a:ext cx="2629800" cy="2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Dry Tek Shorts:</a:t>
            </a:r>
            <a:endParaRPr b="1" i="0" sz="1400" u="none" cap="none" strike="noStrike">
              <a:solidFill>
                <a:srgbClr val="000000"/>
              </a:solidFill>
              <a:latin typeface="Helvetica Neue"/>
              <a:ea typeface="Helvetica Neue"/>
              <a:cs typeface="Helvetica Neue"/>
              <a:sym typeface="Helvetica Neue"/>
            </a:endParaRPr>
          </a:p>
        </p:txBody>
      </p:sp>
      <p:sp>
        <p:nvSpPr>
          <p:cNvPr id="130" name="Google Shape;130;p5"/>
          <p:cNvSpPr txBox="1"/>
          <p:nvPr/>
        </p:nvSpPr>
        <p:spPr>
          <a:xfrm>
            <a:off x="203425" y="3856075"/>
            <a:ext cx="2629800" cy="2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Dry Tek SS Tees:</a:t>
            </a:r>
            <a:endParaRPr b="1" i="0" sz="1400" u="none" cap="none" strike="noStrike">
              <a:solidFill>
                <a:srgbClr val="000000"/>
              </a:solidFill>
              <a:latin typeface="Helvetica Neue"/>
              <a:ea typeface="Helvetica Neue"/>
              <a:cs typeface="Helvetica Neue"/>
              <a:sym typeface="Helvetica Neue"/>
            </a:endParaRPr>
          </a:p>
        </p:txBody>
      </p:sp>
      <p:pic>
        <p:nvPicPr>
          <p:cNvPr id="131" name="Google Shape;131;p5"/>
          <p:cNvPicPr preferRelativeResize="0"/>
          <p:nvPr/>
        </p:nvPicPr>
        <p:blipFill rotWithShape="1">
          <a:blip r:embed="rId6">
            <a:alphaModFix/>
          </a:blip>
          <a:srcRect b="0" l="0" r="0" t="0"/>
          <a:stretch/>
        </p:blipFill>
        <p:spPr>
          <a:xfrm>
            <a:off x="149188" y="5497776"/>
            <a:ext cx="7766934" cy="673100"/>
          </a:xfrm>
          <a:prstGeom prst="rect">
            <a:avLst/>
          </a:prstGeom>
          <a:noFill/>
          <a:ln>
            <a:noFill/>
          </a:ln>
        </p:spPr>
      </p:pic>
      <p:sp>
        <p:nvSpPr>
          <p:cNvPr id="132" name="Google Shape;132;p5"/>
          <p:cNvSpPr txBox="1"/>
          <p:nvPr/>
        </p:nvSpPr>
        <p:spPr>
          <a:xfrm>
            <a:off x="1060675" y="6107675"/>
            <a:ext cx="5797500" cy="523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AutoNum type="arabicPeriod"/>
            </a:pPr>
            <a:r>
              <a:rPr b="1" i="0" lang="en-US" sz="1400" u="none" cap="none" strike="noStrike">
                <a:solidFill>
                  <a:srgbClr val="000000"/>
                </a:solidFill>
                <a:latin typeface="Helvetica Neue"/>
                <a:ea typeface="Helvetica Neue"/>
                <a:cs typeface="Helvetica Neue"/>
                <a:sym typeface="Helvetica Neue"/>
              </a:rPr>
              <a:t>TG DryTek SS Tee</a:t>
            </a:r>
            <a:endParaRPr b="1"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AutoNum type="arabicPeriod"/>
            </a:pPr>
            <a:r>
              <a:rPr b="1" i="0" lang="en-US" sz="1400" u="none" cap="none" strike="noStrike">
                <a:solidFill>
                  <a:srgbClr val="000000"/>
                </a:solidFill>
                <a:latin typeface="Helvetica Neue"/>
                <a:ea typeface="Helvetica Neue"/>
                <a:cs typeface="Helvetica Neue"/>
                <a:sym typeface="Helvetica Neue"/>
              </a:rPr>
              <a:t>TG DryTek Short</a:t>
            </a:r>
            <a:endParaRPr b="1" i="0" sz="1400" u="none" cap="none" strike="noStrike">
              <a:solidFill>
                <a:srgbClr val="000000"/>
              </a:solidFill>
              <a:latin typeface="Helvetica Neue"/>
              <a:ea typeface="Helvetica Neue"/>
              <a:cs typeface="Helvetica Neue"/>
              <a:sym typeface="Helvetica Neue"/>
            </a:endParaRPr>
          </a:p>
        </p:txBody>
      </p:sp>
      <p:pic>
        <p:nvPicPr>
          <p:cNvPr id="133" name="Google Shape;133;p5"/>
          <p:cNvPicPr preferRelativeResize="0"/>
          <p:nvPr/>
        </p:nvPicPr>
        <p:blipFill rotWithShape="1">
          <a:blip r:embed="rId7">
            <a:alphaModFix/>
          </a:blip>
          <a:srcRect b="0" l="0" r="0" t="0"/>
          <a:stretch/>
        </p:blipFill>
        <p:spPr>
          <a:xfrm>
            <a:off x="241850" y="1126176"/>
            <a:ext cx="7581607" cy="673100"/>
          </a:xfrm>
          <a:prstGeom prst="rect">
            <a:avLst/>
          </a:prstGeom>
          <a:noFill/>
          <a:ln>
            <a:noFill/>
          </a:ln>
        </p:spPr>
      </p:pic>
      <p:pic>
        <p:nvPicPr>
          <p:cNvPr id="134" name="Google Shape;134;p5"/>
          <p:cNvPicPr preferRelativeResize="0"/>
          <p:nvPr/>
        </p:nvPicPr>
        <p:blipFill rotWithShape="1">
          <a:blip r:embed="rId8">
            <a:alphaModFix/>
          </a:blip>
          <a:srcRect b="0" l="0" r="0" t="0"/>
          <a:stretch/>
        </p:blipFill>
        <p:spPr>
          <a:xfrm>
            <a:off x="241850" y="2610338"/>
            <a:ext cx="7581599" cy="495075"/>
          </a:xfrm>
          <a:prstGeom prst="rect">
            <a:avLst/>
          </a:prstGeom>
          <a:noFill/>
          <a:ln>
            <a:noFill/>
          </a:ln>
        </p:spPr>
      </p:pic>
      <p:sp>
        <p:nvSpPr>
          <p:cNvPr id="135" name="Google Shape;135;p5"/>
          <p:cNvSpPr txBox="1"/>
          <p:nvPr/>
        </p:nvSpPr>
        <p:spPr>
          <a:xfrm>
            <a:off x="939600" y="2996325"/>
            <a:ext cx="5797500" cy="523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AutoNum type="arabicPeriod"/>
            </a:pPr>
            <a:r>
              <a:rPr b="1" i="0" lang="en-US" sz="1400" u="none" cap="none" strike="noStrike">
                <a:solidFill>
                  <a:srgbClr val="000000"/>
                </a:solidFill>
                <a:latin typeface="Helvetica Neue"/>
                <a:ea typeface="Helvetica Neue"/>
                <a:cs typeface="Helvetica Neue"/>
                <a:sym typeface="Helvetica Neue"/>
              </a:rPr>
              <a:t>TG DryTek Short</a:t>
            </a:r>
            <a:endParaRPr b="1"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AutoNum type="arabicPeriod"/>
            </a:pPr>
            <a:r>
              <a:rPr b="1" i="0" lang="en-US" sz="1400" u="none" cap="none" strike="noStrike">
                <a:solidFill>
                  <a:srgbClr val="000000"/>
                </a:solidFill>
                <a:latin typeface="Helvetica Neue"/>
                <a:ea typeface="Helvetica Neue"/>
                <a:cs typeface="Helvetica Neue"/>
                <a:sym typeface="Helvetica Neue"/>
              </a:rPr>
              <a:t>TG DryTek SS Tee</a:t>
            </a:r>
            <a:endParaRPr b="1" i="0" sz="1400" u="none" cap="none" strike="noStrike">
              <a:solidFill>
                <a:srgbClr val="000000"/>
              </a:solidFill>
              <a:latin typeface="Helvetica Neue"/>
              <a:ea typeface="Helvetica Neue"/>
              <a:cs typeface="Helvetica Neue"/>
              <a:sym typeface="Helvetica Neue"/>
            </a:endParaRPr>
          </a:p>
        </p:txBody>
      </p:sp>
      <p:sp>
        <p:nvSpPr>
          <p:cNvPr id="136" name="Google Shape;136;p5"/>
          <p:cNvSpPr txBox="1"/>
          <p:nvPr/>
        </p:nvSpPr>
        <p:spPr>
          <a:xfrm>
            <a:off x="457200" y="274637"/>
            <a:ext cx="82296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2400"/>
              <a:buFont typeface="Helvetica Neue"/>
              <a:buNone/>
            </a:pPr>
            <a:r>
              <a:rPr b="1" i="0" lang="en-US" sz="2400" u="none" cap="none" strike="noStrike">
                <a:solidFill>
                  <a:schemeClr val="accent5"/>
                </a:solidFill>
                <a:latin typeface="Helvetica Neue"/>
                <a:ea typeface="Helvetica Neue"/>
                <a:cs typeface="Helvetica Neue"/>
                <a:sym typeface="Helvetica Neue"/>
              </a:rPr>
              <a:t>Style Market Baskets - TG Mens</a:t>
            </a:r>
            <a:endParaRPr b="1" i="0" sz="2400" u="none" cap="none" strike="noStrike">
              <a:solidFill>
                <a:schemeClr val="accent5"/>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nvSpPr>
        <p:spPr>
          <a:xfrm>
            <a:off x="457200" y="274637"/>
            <a:ext cx="82296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2400"/>
              <a:buFont typeface="Helvetica Neue"/>
              <a:buNone/>
            </a:pPr>
            <a:r>
              <a:rPr b="1" i="0" lang="en-US" sz="2400" u="none" cap="none" strike="noStrike">
                <a:solidFill>
                  <a:schemeClr val="accent5"/>
                </a:solidFill>
                <a:latin typeface="Helvetica Neue"/>
                <a:ea typeface="Helvetica Neue"/>
                <a:cs typeface="Helvetica Neue"/>
                <a:sym typeface="Helvetica Neue"/>
              </a:rPr>
              <a:t>SubClass Market Baskets - TG Mens</a:t>
            </a:r>
            <a:endParaRPr b="1" i="0" sz="2400" u="none" cap="none" strike="noStrike">
              <a:solidFill>
                <a:schemeClr val="accent5"/>
              </a:solidFill>
              <a:latin typeface="Helvetica Neue"/>
              <a:ea typeface="Helvetica Neue"/>
              <a:cs typeface="Helvetica Neue"/>
              <a:sym typeface="Helvetica Neue"/>
            </a:endParaRPr>
          </a:p>
        </p:txBody>
      </p:sp>
      <p:sp>
        <p:nvSpPr>
          <p:cNvPr id="143" name="Google Shape;143;p6"/>
          <p:cNvSpPr txBox="1"/>
          <p:nvPr/>
        </p:nvSpPr>
        <p:spPr>
          <a:xfrm>
            <a:off x="728675" y="4438413"/>
            <a:ext cx="2629800" cy="2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Bottoms:</a:t>
            </a:r>
            <a:endParaRPr b="1" i="0" sz="1400" u="none" cap="none" strike="noStrike">
              <a:solidFill>
                <a:srgbClr val="000000"/>
              </a:solidFill>
              <a:latin typeface="Helvetica Neue"/>
              <a:ea typeface="Helvetica Neue"/>
              <a:cs typeface="Helvetica Neue"/>
              <a:sym typeface="Helvetica Neue"/>
            </a:endParaRPr>
          </a:p>
        </p:txBody>
      </p:sp>
      <p:sp>
        <p:nvSpPr>
          <p:cNvPr id="144" name="Google Shape;144;p6"/>
          <p:cNvSpPr txBox="1"/>
          <p:nvPr/>
        </p:nvSpPr>
        <p:spPr>
          <a:xfrm>
            <a:off x="843525" y="1139713"/>
            <a:ext cx="2629800" cy="2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Tops:</a:t>
            </a:r>
            <a:endParaRPr b="1" i="0" sz="1400" u="none" cap="none" strike="noStrike">
              <a:solidFill>
                <a:srgbClr val="000000"/>
              </a:solidFill>
              <a:latin typeface="Helvetica Neue"/>
              <a:ea typeface="Helvetica Neue"/>
              <a:cs typeface="Helvetica Neue"/>
              <a:sym typeface="Helvetica Neue"/>
            </a:endParaRPr>
          </a:p>
        </p:txBody>
      </p:sp>
      <p:pic>
        <p:nvPicPr>
          <p:cNvPr id="145" name="Google Shape;145;p6"/>
          <p:cNvPicPr preferRelativeResize="0"/>
          <p:nvPr/>
        </p:nvPicPr>
        <p:blipFill rotWithShape="1">
          <a:blip r:embed="rId3">
            <a:alphaModFix/>
          </a:blip>
          <a:srcRect b="0" l="0" r="0" t="0"/>
          <a:stretch/>
        </p:blipFill>
        <p:spPr>
          <a:xfrm>
            <a:off x="728675" y="1546713"/>
            <a:ext cx="7943850" cy="447675"/>
          </a:xfrm>
          <a:prstGeom prst="rect">
            <a:avLst/>
          </a:prstGeom>
          <a:noFill/>
          <a:ln>
            <a:noFill/>
          </a:ln>
        </p:spPr>
      </p:pic>
      <p:pic>
        <p:nvPicPr>
          <p:cNvPr id="146" name="Google Shape;146;p6"/>
          <p:cNvPicPr preferRelativeResize="0"/>
          <p:nvPr/>
        </p:nvPicPr>
        <p:blipFill rotWithShape="1">
          <a:blip r:embed="rId4">
            <a:alphaModFix/>
          </a:blip>
          <a:srcRect b="0" l="0" r="0" t="0"/>
          <a:stretch/>
        </p:blipFill>
        <p:spPr>
          <a:xfrm>
            <a:off x="714388" y="4849313"/>
            <a:ext cx="7972425" cy="447675"/>
          </a:xfrm>
          <a:prstGeom prst="rect">
            <a:avLst/>
          </a:prstGeom>
          <a:noFill/>
          <a:ln>
            <a:noFill/>
          </a:ln>
        </p:spPr>
      </p:pic>
      <p:pic>
        <p:nvPicPr>
          <p:cNvPr id="147" name="Google Shape;147;p6"/>
          <p:cNvPicPr preferRelativeResize="0"/>
          <p:nvPr/>
        </p:nvPicPr>
        <p:blipFill rotWithShape="1">
          <a:blip r:embed="rId5">
            <a:alphaModFix/>
          </a:blip>
          <a:srcRect b="0" l="0" r="0" t="0"/>
          <a:stretch/>
        </p:blipFill>
        <p:spPr>
          <a:xfrm>
            <a:off x="709625" y="5449888"/>
            <a:ext cx="7981950" cy="447675"/>
          </a:xfrm>
          <a:prstGeom prst="rect">
            <a:avLst/>
          </a:prstGeom>
          <a:noFill/>
          <a:ln>
            <a:noFill/>
          </a:ln>
        </p:spPr>
      </p:pic>
      <p:pic>
        <p:nvPicPr>
          <p:cNvPr id="148" name="Google Shape;148;p6"/>
          <p:cNvPicPr preferRelativeResize="0"/>
          <p:nvPr/>
        </p:nvPicPr>
        <p:blipFill rotWithShape="1">
          <a:blip r:embed="rId6">
            <a:alphaModFix/>
          </a:blip>
          <a:srcRect b="0" l="0" r="0" t="0"/>
          <a:stretch/>
        </p:blipFill>
        <p:spPr>
          <a:xfrm>
            <a:off x="690575" y="2143388"/>
            <a:ext cx="7981950" cy="685800"/>
          </a:xfrm>
          <a:prstGeom prst="rect">
            <a:avLst/>
          </a:prstGeom>
          <a:noFill/>
          <a:ln>
            <a:noFill/>
          </a:ln>
        </p:spPr>
      </p:pic>
      <p:pic>
        <p:nvPicPr>
          <p:cNvPr id="149" name="Google Shape;149;p6"/>
          <p:cNvPicPr preferRelativeResize="0"/>
          <p:nvPr/>
        </p:nvPicPr>
        <p:blipFill rotWithShape="1">
          <a:blip r:embed="rId7">
            <a:alphaModFix/>
          </a:blip>
          <a:srcRect b="0" l="0" r="0" t="0"/>
          <a:stretch/>
        </p:blipFill>
        <p:spPr>
          <a:xfrm>
            <a:off x="719163" y="2978188"/>
            <a:ext cx="7962900" cy="68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nvSpPr>
        <p:spPr>
          <a:xfrm>
            <a:off x="228000" y="274625"/>
            <a:ext cx="86880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4400"/>
              <a:buFont typeface="Helvetica Neue"/>
              <a:buNone/>
            </a:pPr>
            <a:r>
              <a:rPr b="1" i="0" lang="en-US" sz="4400" u="none" cap="none" strike="noStrike">
                <a:solidFill>
                  <a:schemeClr val="accent5"/>
                </a:solidFill>
                <a:latin typeface="Helvetica Neue"/>
                <a:ea typeface="Helvetica Neue"/>
                <a:cs typeface="Helvetica Neue"/>
                <a:sym typeface="Helvetica Neue"/>
              </a:rPr>
              <a:t>Brand Market Basket - TG Boys</a:t>
            </a:r>
            <a:endParaRPr b="1" i="0" sz="4400" u="none" cap="none" strike="noStrike">
              <a:solidFill>
                <a:schemeClr val="accent5"/>
              </a:solidFill>
              <a:latin typeface="Helvetica Neue"/>
              <a:ea typeface="Helvetica Neue"/>
              <a:cs typeface="Helvetica Neue"/>
              <a:sym typeface="Helvetica Neue"/>
            </a:endParaRPr>
          </a:p>
        </p:txBody>
      </p:sp>
      <p:pic>
        <p:nvPicPr>
          <p:cNvPr id="156" name="Google Shape;156;p7"/>
          <p:cNvPicPr preferRelativeResize="0"/>
          <p:nvPr/>
        </p:nvPicPr>
        <p:blipFill rotWithShape="1">
          <a:blip r:embed="rId3">
            <a:alphaModFix/>
          </a:blip>
          <a:srcRect b="0" l="0" r="0" t="0"/>
          <a:stretch/>
        </p:blipFill>
        <p:spPr>
          <a:xfrm>
            <a:off x="152400" y="1328862"/>
            <a:ext cx="8839202" cy="2071178"/>
          </a:xfrm>
          <a:prstGeom prst="rect">
            <a:avLst/>
          </a:prstGeom>
          <a:noFill/>
          <a:ln>
            <a:noFill/>
          </a:ln>
        </p:spPr>
      </p:pic>
      <p:sp>
        <p:nvSpPr>
          <p:cNvPr id="157" name="Google Shape;157;p7"/>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Helvetica Neue"/>
                <a:ea typeface="Helvetica Neue"/>
                <a:cs typeface="Helvetica Neue"/>
                <a:sym typeface="Helvetica Neue"/>
              </a:rPr>
              <a:t>Timeframe: 12/1/19-3/14/20</a:t>
            </a:r>
            <a:endParaRPr b="1" i="0" sz="1400" u="none" cap="none" strike="noStrike">
              <a:solidFill>
                <a:srgbClr val="000000"/>
              </a:solidFill>
              <a:latin typeface="Helvetica Neue"/>
              <a:ea typeface="Helvetica Neue"/>
              <a:cs typeface="Helvetica Neue"/>
              <a:sym typeface="Helvetica Neue"/>
            </a:endParaRPr>
          </a:p>
        </p:txBody>
      </p:sp>
      <p:sp>
        <p:nvSpPr>
          <p:cNvPr id="158" name="Google Shape;158;p7"/>
          <p:cNvSpPr txBox="1"/>
          <p:nvPr/>
        </p:nvSpPr>
        <p:spPr>
          <a:xfrm>
            <a:off x="303600" y="3400050"/>
            <a:ext cx="8536800" cy="35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Helvetica Neue"/>
                <a:ea typeface="Helvetica Neue"/>
                <a:cs typeface="Helvetica Neue"/>
                <a:sym typeface="Helvetica Neue"/>
              </a:rPr>
              <a:t>Within active at Kohl’s, </a:t>
            </a:r>
            <a:r>
              <a:rPr b="1" i="0" lang="en-US" sz="1400" u="none" cap="none" strike="noStrike">
                <a:solidFill>
                  <a:schemeClr val="dk1"/>
                </a:solidFill>
                <a:latin typeface="Helvetica Neue"/>
                <a:ea typeface="Helvetica Neue"/>
                <a:cs typeface="Helvetica Neue"/>
                <a:sym typeface="Helvetica Neue"/>
              </a:rPr>
              <a:t>we have a brand loyal Tek Gear customer</a:t>
            </a:r>
            <a:r>
              <a:rPr b="0" i="0" lang="en-US" sz="1400" u="none" cap="none" strike="noStrike">
                <a:solidFill>
                  <a:schemeClr val="dk1"/>
                </a:solidFill>
                <a:latin typeface="Helvetica Neue"/>
                <a:ea typeface="Helvetica Neue"/>
                <a:cs typeface="Helvetica Neue"/>
                <a:sym typeface="Helvetica Neue"/>
              </a:rPr>
              <a:t> not driven to crosshop. </a:t>
            </a:r>
            <a:endParaRPr b="0"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Helvetica Neue"/>
                <a:ea typeface="Helvetica Neue"/>
                <a:cs typeface="Helvetica Neue"/>
                <a:sym typeface="Helvetica Neue"/>
              </a:rPr>
              <a:t>Both the % of Shared Transactions &amp; Affinity Index are too low to infer they crosshop the brands listed</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nvSpPr>
        <p:spPr>
          <a:xfrm>
            <a:off x="457200" y="274637"/>
            <a:ext cx="82296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4400"/>
              <a:buFont typeface="Helvetica Neue"/>
              <a:buNone/>
            </a:pPr>
            <a:r>
              <a:rPr b="1" i="0" lang="en-US" sz="4400" u="none" cap="none" strike="noStrike">
                <a:solidFill>
                  <a:schemeClr val="accent5"/>
                </a:solidFill>
                <a:latin typeface="Helvetica Neue"/>
                <a:ea typeface="Helvetica Neue"/>
                <a:cs typeface="Helvetica Neue"/>
                <a:sym typeface="Helvetica Neue"/>
              </a:rPr>
              <a:t>Brand Market Basket - Boys</a:t>
            </a:r>
            <a:endParaRPr b="1" i="0" sz="4400" u="none" cap="none" strike="noStrike">
              <a:solidFill>
                <a:schemeClr val="accent5"/>
              </a:solidFill>
              <a:latin typeface="Helvetica Neue"/>
              <a:ea typeface="Helvetica Neue"/>
              <a:cs typeface="Helvetica Neue"/>
              <a:sym typeface="Helvetica Neue"/>
            </a:endParaRPr>
          </a:p>
        </p:txBody>
      </p:sp>
      <p:sp>
        <p:nvSpPr>
          <p:cNvPr id="165" name="Google Shape;165;p8"/>
          <p:cNvSpPr txBox="1"/>
          <p:nvPr/>
        </p:nvSpPr>
        <p:spPr>
          <a:xfrm>
            <a:off x="2521800" y="876300"/>
            <a:ext cx="41004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highlight>
                  <a:srgbClr val="FFFF00"/>
                </a:highlight>
                <a:latin typeface="Helvetica Neue"/>
                <a:ea typeface="Helvetica Neue"/>
                <a:cs typeface="Helvetica Neue"/>
                <a:sym typeface="Helvetica Neue"/>
              </a:rPr>
              <a:t>Timeframe: Fiscal Fall 19 </a:t>
            </a:r>
            <a:endParaRPr b="1" i="0" sz="1400" u="none" cap="none" strike="noStrike">
              <a:solidFill>
                <a:srgbClr val="000000"/>
              </a:solidFill>
              <a:highlight>
                <a:srgbClr val="FFFF00"/>
              </a:highlight>
              <a:latin typeface="Helvetica Neue"/>
              <a:ea typeface="Helvetica Neue"/>
              <a:cs typeface="Helvetica Neue"/>
              <a:sym typeface="Helvetica Neue"/>
            </a:endParaRPr>
          </a:p>
        </p:txBody>
      </p:sp>
      <p:pic>
        <p:nvPicPr>
          <p:cNvPr id="166" name="Google Shape;166;p8"/>
          <p:cNvPicPr preferRelativeResize="0"/>
          <p:nvPr/>
        </p:nvPicPr>
        <p:blipFill rotWithShape="1">
          <a:blip r:embed="rId3">
            <a:alphaModFix/>
          </a:blip>
          <a:srcRect b="0" l="0" r="0" t="0"/>
          <a:stretch/>
        </p:blipFill>
        <p:spPr>
          <a:xfrm>
            <a:off x="152400" y="1314600"/>
            <a:ext cx="8839201" cy="17775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9"/>
          <p:cNvPicPr preferRelativeResize="0"/>
          <p:nvPr/>
        </p:nvPicPr>
        <p:blipFill rotWithShape="1">
          <a:blip r:embed="rId3">
            <a:alphaModFix/>
          </a:blip>
          <a:srcRect b="15789" l="0" r="0" t="0"/>
          <a:stretch/>
        </p:blipFill>
        <p:spPr>
          <a:xfrm>
            <a:off x="152400" y="748125"/>
            <a:ext cx="8839199" cy="1721925"/>
          </a:xfrm>
          <a:prstGeom prst="rect">
            <a:avLst/>
          </a:prstGeom>
          <a:noFill/>
          <a:ln>
            <a:noFill/>
          </a:ln>
        </p:spPr>
      </p:pic>
      <p:pic>
        <p:nvPicPr>
          <p:cNvPr id="173" name="Google Shape;173;p9"/>
          <p:cNvPicPr preferRelativeResize="0"/>
          <p:nvPr/>
        </p:nvPicPr>
        <p:blipFill rotWithShape="1">
          <a:blip r:embed="rId4">
            <a:alphaModFix/>
          </a:blip>
          <a:srcRect b="0" l="0" r="0" t="0"/>
          <a:stretch/>
        </p:blipFill>
        <p:spPr>
          <a:xfrm>
            <a:off x="152400" y="2800029"/>
            <a:ext cx="8839201" cy="1465016"/>
          </a:xfrm>
          <a:prstGeom prst="rect">
            <a:avLst/>
          </a:prstGeom>
          <a:noFill/>
          <a:ln>
            <a:noFill/>
          </a:ln>
        </p:spPr>
      </p:pic>
      <p:pic>
        <p:nvPicPr>
          <p:cNvPr id="174" name="Google Shape;174;p9"/>
          <p:cNvPicPr preferRelativeResize="0"/>
          <p:nvPr/>
        </p:nvPicPr>
        <p:blipFill rotWithShape="1">
          <a:blip r:embed="rId5">
            <a:alphaModFix/>
          </a:blip>
          <a:srcRect b="0" l="0" r="0" t="0"/>
          <a:stretch/>
        </p:blipFill>
        <p:spPr>
          <a:xfrm>
            <a:off x="152400" y="4417469"/>
            <a:ext cx="8839202" cy="1455484"/>
          </a:xfrm>
          <a:prstGeom prst="rect">
            <a:avLst/>
          </a:prstGeom>
          <a:noFill/>
          <a:ln>
            <a:noFill/>
          </a:ln>
        </p:spPr>
      </p:pic>
      <p:sp>
        <p:nvSpPr>
          <p:cNvPr id="175" name="Google Shape;175;p9"/>
          <p:cNvSpPr txBox="1"/>
          <p:nvPr/>
        </p:nvSpPr>
        <p:spPr>
          <a:xfrm>
            <a:off x="457200" y="274637"/>
            <a:ext cx="8229600" cy="71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2400"/>
              <a:buFont typeface="Helvetica Neue"/>
              <a:buNone/>
            </a:pPr>
            <a:r>
              <a:rPr b="1" i="0" lang="en-US" sz="2400" u="none" cap="none" strike="noStrike">
                <a:solidFill>
                  <a:schemeClr val="accent5"/>
                </a:solidFill>
                <a:latin typeface="Helvetica Neue"/>
                <a:ea typeface="Helvetica Neue"/>
                <a:cs typeface="Helvetica Neue"/>
                <a:sym typeface="Helvetica Neue"/>
              </a:rPr>
              <a:t>Brand Market Basket cont’d</a:t>
            </a:r>
            <a:endParaRPr b="1" i="0" sz="2400" u="none" cap="none" strike="noStrike">
              <a:solidFill>
                <a:schemeClr val="accent5"/>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1F497D"/>
      </a:dk2>
      <a:lt2>
        <a:srgbClr val="8AD4DF"/>
      </a:lt2>
      <a:accent1>
        <a:srgbClr val="54AA47"/>
      </a:accent1>
      <a:accent2>
        <a:srgbClr val="9ECC50"/>
      </a:accent2>
      <a:accent3>
        <a:srgbClr val="009B7B"/>
      </a:accent3>
      <a:accent4>
        <a:srgbClr val="52650B"/>
      </a:accent4>
      <a:accent5>
        <a:srgbClr val="6A0062"/>
      </a:accent5>
      <a:accent6>
        <a:srgbClr val="C60071"/>
      </a:accent6>
      <a:hlink>
        <a:srgbClr val="7C0024"/>
      </a:hlink>
      <a:folHlink>
        <a:srgbClr val="002B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